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445" r:id="rId2"/>
    <p:sldId id="447" r:id="rId3"/>
    <p:sldId id="356" r:id="rId4"/>
    <p:sldId id="449" r:id="rId5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Вводный" id="{ABD30AE3-15F5-43F5-BE5C-418284A745E0}">
          <p14:sldIdLst>
            <p14:sldId id="445"/>
            <p14:sldId id="447"/>
            <p14:sldId id="356"/>
            <p14:sldId id="449"/>
          </p14:sldIdLst>
        </p14:section>
        <p14:section name="Композиционные решения" id="{97F6ADD7-4120-4781-A4C6-3D48CA743635}">
          <p14:sldIdLst/>
        </p14:section>
        <p14:section name="Календарный период" id="{88743A23-4583-4FAD-927B-40973EAD4EDD}">
          <p14:sldIdLst/>
        </p14:section>
        <p14:section name="Круговая инфографика" id="{4F8D8489-B46F-4A78-B0EF-E2413E279863}">
          <p14:sldIdLst/>
        </p14:section>
        <p14:section name="Коллаж фото" id="{FFC61BC5-D326-4A8A-9600-770B6D480309}">
          <p14:sldIdLst/>
        </p14:section>
        <p14:section name="Этап, процесс" id="{C4A4E2E0-1FA3-411D-9104-061B54D1FA2E}">
          <p14:sldIdLst/>
        </p14:section>
        <p14:section name="Дорожная карта" id="{CA74C5ED-8076-4019-9EE5-447E93C1364C}">
          <p14:sldIdLst/>
        </p14:section>
        <p14:section name="Графики" id="{B90EFE9D-AB5B-406D-A804-A0C73D417078}">
          <p14:sldIdLst/>
        </p14:section>
        <p14:section name="Воронки" id="{E86CBDF6-7B61-4731-9381-08AC9B1D12FE}">
          <p14:sldIdLst/>
        </p14:section>
        <p14:section name="Лестинца инфографика" id="{4B94A233-2D51-4E1D-816F-13919A0CBE52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369"/>
    <a:srgbClr val="EBDF6B"/>
    <a:srgbClr val="FFFF66"/>
    <a:srgbClr val="8FA9D9"/>
    <a:srgbClr val="BE4C28"/>
    <a:srgbClr val="5199E1"/>
    <a:srgbClr val="EB622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30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129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8"/>
  <c:chart>
    <c:autoTitleDeleted val="1"/>
    <c:plotArea>
      <c:layout>
        <c:manualLayout>
          <c:layoutTarget val="inner"/>
          <c:xMode val="edge"/>
          <c:yMode val="edge"/>
          <c:x val="0.10584951930894285"/>
          <c:y val="0.18116138054824596"/>
          <c:w val="0.7288538990006127"/>
          <c:h val="0.61813491703883816"/>
        </c:manualLayout>
      </c:layout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прибыль организаций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Sheet1!$A$5:$A$6</c:f>
              <c:strCache>
                <c:ptCount val="2"/>
                <c:pt idx="0">
                  <c:v>на 1.03.23</c:v>
                </c:pt>
                <c:pt idx="1">
                  <c:v>на 1.03.24</c:v>
                </c:pt>
              </c:strCache>
            </c:strRef>
          </c:cat>
          <c:val>
            <c:numRef>
              <c:f>Sheet1!$B$5:$B$6</c:f>
              <c:numCache>
                <c:formatCode>#,##0.0</c:formatCode>
                <c:ptCount val="2"/>
                <c:pt idx="0">
                  <c:v>45.7</c:v>
                </c:pt>
                <c:pt idx="1">
                  <c:v>46.1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816-460B-A52C-850BC525F6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убыток организаций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Sheet1!$A$5:$A$6</c:f>
              <c:strCache>
                <c:ptCount val="2"/>
                <c:pt idx="0">
                  <c:v>на 1.03.23</c:v>
                </c:pt>
                <c:pt idx="1">
                  <c:v>на 1.03.24</c:v>
                </c:pt>
              </c:strCache>
            </c:strRef>
          </c:cat>
          <c:val>
            <c:numRef>
              <c:f>Sheet1!$C$5:$C$6</c:f>
              <c:numCache>
                <c:formatCode>#,##0.0</c:formatCode>
                <c:ptCount val="2"/>
                <c:pt idx="0">
                  <c:v>-6.3</c:v>
                </c:pt>
                <c:pt idx="1">
                  <c:v>-8.8000000000000007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816-460B-A52C-850BC525F6FF}"/>
            </c:ext>
          </c:extLst>
        </c:ser>
        <c:gapWidth val="88"/>
        <c:overlap val="100"/>
        <c:axId val="69092096"/>
        <c:axId val="83943424"/>
      </c:barChart>
      <c:catAx>
        <c:axId val="69092096"/>
        <c:scaling>
          <c:orientation val="minMax"/>
        </c:scaling>
        <c:axPos val="l"/>
        <c:numFmt formatCode="General" sourceLinked="0"/>
        <c:tickLblPos val="none"/>
        <c:crossAx val="83943424"/>
        <c:crossesAt val="0"/>
        <c:lblAlgn val="ctr"/>
        <c:lblOffset val="100"/>
      </c:catAx>
      <c:valAx>
        <c:axId val="83943424"/>
        <c:scaling>
          <c:orientation val="minMax"/>
          <c:max val="50"/>
          <c:min val="-10"/>
        </c:scaling>
        <c:delete val="1"/>
        <c:axPos val="b"/>
        <c:numFmt formatCode="#,##0.0" sourceLinked="1"/>
        <c:tickLblPos val="none"/>
        <c:crossAx val="69092096"/>
        <c:crosses val="autoZero"/>
        <c:crossBetween val="between"/>
        <c:majorUnit val="10"/>
        <c:minorUnit val="5"/>
      </c:valAx>
    </c:plotArea>
    <c:legend>
      <c:legendPos val="b"/>
      <c:layout>
        <c:manualLayout>
          <c:xMode val="edge"/>
          <c:yMode val="edge"/>
          <c:x val="4.6986022398273894E-3"/>
          <c:y val="0.8321220748505459"/>
          <c:w val="0.90243902439024359"/>
          <c:h val="0.10069444444444479"/>
        </c:manualLayout>
      </c:layout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autoTitleDeleted val="1"/>
    <c:plotArea>
      <c:layout>
        <c:manualLayout>
          <c:layoutTarget val="inner"/>
          <c:xMode val="edge"/>
          <c:yMode val="edge"/>
          <c:x val="0.22258683775515348"/>
          <c:y val="0.25249829506706412"/>
          <c:w val="0.73107890819649335"/>
          <c:h val="0.4776421914071379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Ввод в действие жилья, тыс. кв. м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февраль 2023 г.</c:v>
                </c:pt>
                <c:pt idx="1">
                  <c:v>февраль 2024 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0">
                  <c:v>52</c:v>
                </c:pt>
                <c:pt idx="1">
                  <c:v>122.5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3A5-424E-A989-8301B0D1E789}"/>
            </c:ext>
          </c:extLst>
        </c:ser>
        <c:axId val="98724864"/>
        <c:axId val="98751232"/>
      </c:barChart>
      <c:catAx>
        <c:axId val="9872486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98751232"/>
        <c:crosses val="autoZero"/>
        <c:auto val="1"/>
        <c:lblAlgn val="ctr"/>
        <c:lblOffset val="100"/>
      </c:catAx>
      <c:valAx>
        <c:axId val="98751232"/>
        <c:scaling>
          <c:orientation val="minMax"/>
          <c:max val="130"/>
          <c:min val="0"/>
        </c:scaling>
        <c:delete val="1"/>
        <c:axPos val="l"/>
        <c:numFmt formatCode="0" sourceLinked="1"/>
        <c:tickLblPos val="none"/>
        <c:crossAx val="9872486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36421975456175659"/>
          <c:y val="0.33527414304746972"/>
          <c:w val="0.34851648365525228"/>
          <c:h val="0.3863555555555593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9.9373768042138166E-3"/>
                  <c:y val="4.9883853361094077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</a:t>
                    </a:r>
                    <a:r>
                      <a:rPr lang="ru-RU" dirty="0" smtClean="0"/>
                      <a:t>брабатывающие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производства</a:t>
                    </a:r>
                    <a:r>
                      <a:rPr lang="ru-RU" baseline="0" dirty="0" smtClean="0"/>
                      <a:t>     </a:t>
                    </a:r>
                    <a:r>
                      <a:rPr lang="ru-RU" b="1" dirty="0" smtClean="0"/>
                      <a:t>51,2</a:t>
                    </a:r>
                    <a:r>
                      <a:rPr lang="ru-RU" b="1" dirty="0"/>
                      <a:t>%</a:t>
                    </a:r>
                  </a:p>
                </c:rich>
              </c:tx>
              <c:showVal val="1"/>
              <c:showCatName val="1"/>
            </c:dLbl>
            <c:dLbl>
              <c:idx val="1"/>
              <c:layout>
                <c:manualLayout>
                  <c:x val="6.1922938611477282E-2"/>
                  <c:y val="3.977348097600498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Транспорт</a:t>
                    </a:r>
                  </a:p>
                  <a:p>
                    <a:r>
                      <a:rPr lang="ru-RU" b="1" dirty="0" smtClean="0"/>
                      <a:t>15,6</a:t>
                    </a:r>
                    <a:r>
                      <a:rPr lang="ru-RU" b="1" dirty="0"/>
                      <a:t>%</a:t>
                    </a:r>
                  </a:p>
                </c:rich>
              </c:tx>
              <c:showVal val="1"/>
              <c:showCatName val="1"/>
            </c:dLbl>
            <c:dLbl>
              <c:idx val="2"/>
              <c:layout>
                <c:manualLayout>
                  <c:x val="-1.8341152469535688E-2"/>
                  <c:y val="8.605063091017109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Наука</a:t>
                    </a:r>
                  </a:p>
                  <a:p>
                    <a:r>
                      <a:rPr lang="ru-RU" b="1" dirty="0" smtClean="0"/>
                      <a:t>8,4</a:t>
                    </a:r>
                    <a:r>
                      <a:rPr lang="ru-RU" b="1" dirty="0"/>
                      <a:t>%</a:t>
                    </a:r>
                  </a:p>
                </c:rich>
              </c:tx>
              <c:showVal val="1"/>
              <c:showCatName val="1"/>
            </c:dLbl>
            <c:dLbl>
              <c:idx val="3"/>
              <c:layout>
                <c:manualLayout>
                  <c:x val="-2.330587585071248E-2"/>
                  <c:y val="8.786161603790508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Энергетика</a:t>
                    </a:r>
                  </a:p>
                  <a:p>
                    <a:r>
                      <a:rPr lang="ru-RU" b="1" dirty="0" smtClean="0"/>
                      <a:t>7,4</a:t>
                    </a:r>
                    <a:r>
                      <a:rPr lang="ru-RU" b="1" dirty="0"/>
                      <a:t>%</a:t>
                    </a:r>
                  </a:p>
                </c:rich>
              </c:tx>
              <c:showVal val="1"/>
              <c:showCatName val="1"/>
            </c:dLbl>
            <c:dLbl>
              <c:idx val="4"/>
              <c:layout>
                <c:manualLayout>
                  <c:x val="-3.9099071392098159E-2"/>
                  <c:y val="5.067874623375821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Информация</a:t>
                    </a:r>
                    <a:r>
                      <a:rPr lang="ru-RU" dirty="0"/>
                      <a:t>
и </a:t>
                    </a:r>
                    <a:r>
                      <a:rPr lang="ru-RU" dirty="0" smtClean="0"/>
                      <a:t>связь</a:t>
                    </a:r>
                  </a:p>
                  <a:p>
                    <a:r>
                      <a:rPr lang="ru-RU" b="1" dirty="0" smtClean="0"/>
                      <a:t>3,8</a:t>
                    </a:r>
                    <a:r>
                      <a:rPr lang="ru-RU" b="1" dirty="0"/>
                      <a:t>%</a:t>
                    </a:r>
                  </a:p>
                </c:rich>
              </c:tx>
              <c:showVal val="1"/>
              <c:showCatName val="1"/>
            </c:dLbl>
            <c:dLbl>
              <c:idx val="5"/>
              <c:layout>
                <c:manualLayout>
                  <c:x val="-2.6600291067014788E-2"/>
                  <c:y val="-5.855914386339646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Здравоохранение</a:t>
                    </a:r>
                  </a:p>
                  <a:p>
                    <a:r>
                      <a:rPr lang="ru-RU" b="1" dirty="0" smtClean="0"/>
                      <a:t>2,9</a:t>
                    </a:r>
                    <a:r>
                      <a:rPr lang="ru-RU" b="1" dirty="0"/>
                      <a:t>%</a:t>
                    </a:r>
                  </a:p>
                </c:rich>
              </c:tx>
              <c:showVal val="1"/>
              <c:showCatName val="1"/>
            </c:dLbl>
            <c:dLbl>
              <c:idx val="6"/>
              <c:layout>
                <c:manualLayout>
                  <c:x val="8.9300546173013612E-2"/>
                  <c:y val="-0.1224844083272746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Строительство     </a:t>
                    </a:r>
                    <a:r>
                      <a:rPr lang="ru-RU" b="1" dirty="0"/>
                      <a:t>2,1%</a:t>
                    </a:r>
                  </a:p>
                </c:rich>
              </c:tx>
              <c:showVal val="1"/>
              <c:showCatName val="1"/>
            </c:dLbl>
            <c:dLbl>
              <c:idx val="7"/>
              <c:layout>
                <c:manualLayout>
                  <c:x val="0.17036074449991259"/>
                  <c:y val="-9.2740894439380002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Прочие </a:t>
                    </a:r>
                    <a:r>
                      <a:rPr lang="ru-RU" dirty="0"/>
                      <a:t>виды
</a:t>
                    </a:r>
                    <a:r>
                      <a:rPr lang="ru-RU" dirty="0" smtClean="0"/>
                      <a:t>деятельности       </a:t>
                    </a:r>
                    <a:r>
                      <a:rPr lang="ru-RU" b="1" dirty="0"/>
                      <a:t>8,6%</a:t>
                    </a:r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Лист1!$A$2:$A$9</c:f>
              <c:strCache>
                <c:ptCount val="8"/>
                <c:pt idx="0">
                  <c:v>обрабатывающие
производства</c:v>
                </c:pt>
                <c:pt idx="1">
                  <c:v>транспортировка
и хранение</c:v>
                </c:pt>
                <c:pt idx="2">
                  <c:v>деятельность
профессиональная,
научная и
техническая</c:v>
                </c:pt>
                <c:pt idx="3">
                  <c:v>обеспечение
электроэнергией,
газом и паром</c:v>
                </c:pt>
                <c:pt idx="4">
                  <c:v>деятельность
в области
информации
и связи</c:v>
                </c:pt>
                <c:pt idx="5">
                  <c:v>деятельность
в области
здравоохранения
и соц.услуг</c:v>
                </c:pt>
                <c:pt idx="6">
                  <c:v>строительство</c:v>
                </c:pt>
                <c:pt idx="7">
                  <c:v>прочие виды
деятельности</c:v>
                </c:pt>
              </c:strCache>
            </c:strRef>
          </c:cat>
          <c:val>
            <c:numRef>
              <c:f>Лист1!$B$2:$B$9</c:f>
              <c:numCache>
                <c:formatCode>0.0%</c:formatCode>
                <c:ptCount val="8"/>
                <c:pt idx="0">
                  <c:v>0.51200000000000001</c:v>
                </c:pt>
                <c:pt idx="1">
                  <c:v>0.15600000000000028</c:v>
                </c:pt>
                <c:pt idx="2">
                  <c:v>8.4000000000000047E-2</c:v>
                </c:pt>
                <c:pt idx="3">
                  <c:v>7.3999999999999996E-2</c:v>
                </c:pt>
                <c:pt idx="4">
                  <c:v>3.7999999999999999E-2</c:v>
                </c:pt>
                <c:pt idx="5">
                  <c:v>2.9000000000000001E-2</c:v>
                </c:pt>
                <c:pt idx="6">
                  <c:v>2.1000000000000012E-2</c:v>
                </c:pt>
                <c:pt idx="7">
                  <c:v>8.6000000000000021E-2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2"/>
  <c:chart>
    <c:title>
      <c:tx>
        <c:rich>
          <a:bodyPr/>
          <a:lstStyle/>
          <a:p>
            <a:pPr>
              <a:defRPr/>
            </a:pPr>
            <a:r>
              <a:rPr lang="ru-RU" sz="1200" b="1" dirty="0" smtClean="0"/>
              <a:t>ИПЦ за месяц</a:t>
            </a:r>
            <a:r>
              <a:rPr lang="ru-RU" sz="1200" b="1" baseline="0" dirty="0" smtClean="0"/>
              <a:t> </a:t>
            </a:r>
            <a:r>
              <a:rPr lang="ru-RU" sz="1200" b="1" dirty="0" smtClean="0"/>
              <a:t>к декабрю предыдущего года, %</a:t>
            </a:r>
            <a:endParaRPr lang="ru-RU" dirty="0"/>
          </a:p>
        </c:rich>
      </c:tx>
      <c:layout>
        <c:manualLayout>
          <c:xMode val="edge"/>
          <c:yMode val="edge"/>
          <c:x val="0.12958595118687441"/>
          <c:y val="0.16931433682026395"/>
        </c:manualLayout>
      </c:layout>
    </c:title>
    <c:plotArea>
      <c:layout>
        <c:manualLayout>
          <c:layoutTarget val="inner"/>
          <c:xMode val="edge"/>
          <c:yMode val="edge"/>
          <c:x val="1.7079852138793664E-2"/>
          <c:y val="0.27281089542367565"/>
          <c:w val="0.97517226123262057"/>
          <c:h val="0.40647504628945258"/>
        </c:manualLayout>
      </c:layout>
      <c:lineChart>
        <c:grouping val="standard"/>
        <c:ser>
          <c:idx val="2"/>
          <c:order val="0"/>
          <c:tx>
            <c:strRef>
              <c:f>Sheet1!$A$2</c:f>
              <c:strCache>
                <c:ptCount val="1"/>
                <c:pt idx="0">
                  <c:v>2024 год</c:v>
                </c:pt>
              </c:strCache>
            </c:strRef>
          </c:tx>
          <c:spPr>
            <a:effectLst/>
          </c:spPr>
          <c:marker>
            <c:spPr>
              <a:effectLst/>
            </c:spPr>
          </c:marker>
          <c:dLbls>
            <c:dLbl>
              <c:idx val="0"/>
              <c:layout>
                <c:manualLayout>
                  <c:x val="-3.8671461262318345E-2"/>
                  <c:y val="3.901553198744600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A0B-4B38-986A-37685F908A89}"/>
                </c:ext>
              </c:extLst>
            </c:dLbl>
            <c:dLbl>
              <c:idx val="1"/>
              <c:layout>
                <c:manualLayout>
                  <c:x val="-3.973975740424622E-2"/>
                  <c:y val="3.742296078021796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A0B-4B38-986A-37685F908A89}"/>
                </c:ext>
              </c:extLst>
            </c:dLbl>
            <c:dLbl>
              <c:idx val="2"/>
              <c:layout>
                <c:manualLayout>
                  <c:x val="-3.8967880456054614E-2"/>
                  <c:y val="-5.887037826246034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A0B-4B38-986A-37685F908A89}"/>
                </c:ext>
              </c:extLst>
            </c:dLbl>
            <c:dLbl>
              <c:idx val="3"/>
              <c:layout>
                <c:manualLayout>
                  <c:x val="-4.1403372984558019E-2"/>
                  <c:y val="-3.311487748906265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A0B-4B38-986A-37685F908A89}"/>
                </c:ext>
              </c:extLst>
            </c:dLbl>
            <c:dLbl>
              <c:idx val="4"/>
              <c:layout>
                <c:manualLayout>
                  <c:x val="-3.7507592974337631E-2"/>
                  <c:y val="-5.519097962105671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A0B-4B38-986A-37685F908A89}"/>
                </c:ext>
              </c:extLst>
            </c:dLbl>
            <c:dLbl>
              <c:idx val="5"/>
              <c:layout>
                <c:manualLayout>
                  <c:x val="-3.0688681430117253E-2"/>
                  <c:y val="-5.151158097965291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A0B-4B38-986A-37685F908A89}"/>
                </c:ext>
              </c:extLst>
            </c:dLbl>
            <c:dLbl>
              <c:idx val="6"/>
              <c:layout>
                <c:manualLayout>
                  <c:x val="-4.3838865513061397E-2"/>
                  <c:y val="-5.519097962105671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FA0B-4B38-986A-37685F908A89}"/>
                </c:ext>
              </c:extLst>
            </c:dLbl>
            <c:dLbl>
              <c:idx val="7"/>
              <c:layout>
                <c:manualLayout>
                  <c:x val="-4.3838865513061397E-2"/>
                  <c:y val="-4.783218233824953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A0B-4B38-986A-37685F908A89}"/>
                </c:ext>
              </c:extLst>
            </c:dLbl>
            <c:dLbl>
              <c:idx val="8"/>
              <c:layout>
                <c:manualLayout>
                  <c:x val="-4.8709850570068255E-2"/>
                  <c:y val="-4.415278369684553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FA0B-4B38-986A-37685F908A89}"/>
                </c:ext>
              </c:extLst>
            </c:dLbl>
            <c:dLbl>
              <c:idx val="9"/>
              <c:layout>
                <c:manualLayout>
                  <c:x val="-4.0739845098839766E-2"/>
                  <c:y val="-5.0178016259465399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A0B-4B38-986A-37685F908A89}"/>
                </c:ext>
              </c:extLst>
            </c:dLbl>
            <c:dLbl>
              <c:idx val="10"/>
              <c:layout>
                <c:manualLayout>
                  <c:x val="-4.2701241113490822E-2"/>
                  <c:y val="-5.887037826246034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A0B-4B38-986A-37685F908A89}"/>
                </c:ext>
              </c:extLst>
            </c:dLbl>
            <c:dLbl>
              <c:idx val="11"/>
              <c:layout>
                <c:manualLayout>
                  <c:x val="-1.8183764117921001E-2"/>
                  <c:y val="-5.519097962105671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A0B-4B38-986A-37685F908A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Sheet1!$B$1:$M$1</c:f>
              <c:strCache>
                <c:ptCount val="12"/>
                <c:pt idx="0">
                  <c:v>янв.</c:v>
                </c:pt>
                <c:pt idx="1">
                  <c:v>фев.</c:v>
                </c:pt>
                <c:pt idx="2">
                  <c:v>март</c:v>
                </c:pt>
                <c:pt idx="3">
                  <c:v>апр.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авг.</c:v>
                </c:pt>
                <c:pt idx="8">
                  <c:v>сент.</c:v>
                </c:pt>
                <c:pt idx="9">
                  <c:v>окт.</c:v>
                </c:pt>
                <c:pt idx="10">
                  <c:v>нояб.</c:v>
                </c:pt>
                <c:pt idx="11">
                  <c:v>дек.</c:v>
                </c:pt>
              </c:strCache>
            </c:strRef>
          </c:cat>
          <c:val>
            <c:numRef>
              <c:f>Sheet1!$B$2:$M$2</c:f>
              <c:numCache>
                <c:formatCode>0.0</c:formatCode>
                <c:ptCount val="12"/>
                <c:pt idx="0">
                  <c:v>0.9</c:v>
                </c:pt>
                <c:pt idx="1">
                  <c:v>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FA0B-4B38-986A-37685F908A89}"/>
            </c:ext>
          </c:extLst>
        </c:ser>
        <c:ser>
          <c:idx val="3"/>
          <c:order val="1"/>
          <c:tx>
            <c:strRef>
              <c:f>Sheet1!$A$3</c:f>
              <c:strCache>
                <c:ptCount val="1"/>
                <c:pt idx="0">
                  <c:v>2023 год</c:v>
                </c:pt>
              </c:strCache>
            </c:strRef>
          </c:tx>
          <c:spPr>
            <a:ln w="19050"/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5482863055137257E-2"/>
                  <c:y val="-2.5148544855780587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3.5812171739209045E-2"/>
                  <c:y val="-2.5755790489826496E-2"/>
                </c:manualLayout>
              </c:layout>
              <c:dLblPos val="r"/>
              <c:showVal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ru-RU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Sheet1!$B$1:$M$1</c:f>
              <c:strCache>
                <c:ptCount val="12"/>
                <c:pt idx="0">
                  <c:v>янв.</c:v>
                </c:pt>
                <c:pt idx="1">
                  <c:v>фев.</c:v>
                </c:pt>
                <c:pt idx="2">
                  <c:v>март</c:v>
                </c:pt>
                <c:pt idx="3">
                  <c:v>апр.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авг.</c:v>
                </c:pt>
                <c:pt idx="8">
                  <c:v>сент.</c:v>
                </c:pt>
                <c:pt idx="9">
                  <c:v>окт.</c:v>
                </c:pt>
                <c:pt idx="10">
                  <c:v>нояб.</c:v>
                </c:pt>
                <c:pt idx="11">
                  <c:v>дек.</c:v>
                </c:pt>
              </c:strCache>
            </c:strRef>
          </c:cat>
          <c:val>
            <c:numRef>
              <c:f>Sheet1!$B$3:$M$3</c:f>
              <c:numCache>
                <c:formatCode>0.0</c:formatCode>
                <c:ptCount val="12"/>
                <c:pt idx="0">
                  <c:v>1.1000000000000001</c:v>
                </c:pt>
                <c:pt idx="1">
                  <c:v>1.4</c:v>
                </c:pt>
                <c:pt idx="2" formatCode="General">
                  <c:v>1.8</c:v>
                </c:pt>
                <c:pt idx="3">
                  <c:v>1.9000000000000001</c:v>
                </c:pt>
                <c:pt idx="4">
                  <c:v>2.2999999999999998</c:v>
                </c:pt>
                <c:pt idx="5">
                  <c:v>2.4</c:v>
                </c:pt>
                <c:pt idx="6">
                  <c:v>3.2</c:v>
                </c:pt>
                <c:pt idx="7">
                  <c:v>3.6</c:v>
                </c:pt>
                <c:pt idx="8">
                  <c:v>4.3</c:v>
                </c:pt>
                <c:pt idx="9">
                  <c:v>5.3</c:v>
                </c:pt>
                <c:pt idx="10">
                  <c:v>6.3</c:v>
                </c:pt>
                <c:pt idx="11">
                  <c:v>6.9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FA0B-4B38-986A-37685F908A89}"/>
            </c:ext>
          </c:extLst>
        </c:ser>
        <c:marker val="1"/>
        <c:axId val="111353216"/>
        <c:axId val="111355008"/>
      </c:lineChart>
      <c:catAx>
        <c:axId val="111353216"/>
        <c:scaling>
          <c:orientation val="minMax"/>
        </c:scaling>
        <c:axPos val="b"/>
        <c:majorGridlines/>
        <c:numFmt formatCode="@" sourceLinked="0"/>
        <c:majorTickMark val="none"/>
        <c:tickLblPos val="nextTo"/>
        <c:txPr>
          <a:bodyPr rot="0" vert="horz"/>
          <a:lstStyle/>
          <a:p>
            <a:pPr>
              <a:defRPr sz="900"/>
            </a:pPr>
            <a:endParaRPr lang="ru-RU"/>
          </a:p>
        </c:txPr>
        <c:crossAx val="111355008"/>
        <c:crosses val="autoZero"/>
        <c:lblAlgn val="ctr"/>
        <c:lblOffset val="100"/>
      </c:catAx>
      <c:valAx>
        <c:axId val="111355008"/>
        <c:scaling>
          <c:orientation val="minMax"/>
          <c:max val="7"/>
          <c:min val="0"/>
        </c:scaling>
        <c:axPos val="l"/>
        <c:numFmt formatCode="0.0" sourceLinked="1"/>
        <c:majorTickMark val="none"/>
        <c:tickLblPos val="none"/>
        <c:crossAx val="111353216"/>
        <c:crosses val="autoZero"/>
        <c:crossBetween val="between"/>
        <c:majorUnit val="11"/>
        <c:minorUnit val="0.4"/>
      </c:valAx>
    </c:plotArea>
    <c:legend>
      <c:legendPos val="r"/>
      <c:legendEntry>
        <c:idx val="0"/>
        <c:txPr>
          <a:bodyPr/>
          <a:lstStyle/>
          <a:p>
            <a:pPr>
              <a:defRPr sz="9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900"/>
            </a:pPr>
            <a:endParaRPr lang="ru-RU"/>
          </a:p>
        </c:txPr>
      </c:legendEntry>
      <c:layout>
        <c:manualLayout>
          <c:xMode val="edge"/>
          <c:yMode val="edge"/>
          <c:x val="5.6712457122389023E-2"/>
          <c:y val="0.75875747577029085"/>
          <c:w val="0.3065308156553378"/>
          <c:h val="5.9674715243707807E-2"/>
        </c:manualLayout>
      </c:layout>
      <c:spPr>
        <a:solidFill>
          <a:schemeClr val="bg1"/>
        </a:solidFill>
      </c:spPr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22455539506573546"/>
          <c:y val="6.2211957012762303E-2"/>
          <c:w val="0.38278212192255073"/>
          <c:h val="0.92680308481384788"/>
        </c:manualLayout>
      </c:layout>
      <c:barChart>
        <c:barDir val="bar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к декабрю 2023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продовольст-
веные товары</c:v>
                </c:pt>
                <c:pt idx="1">
                  <c:v>непродовольст-
венные товары</c:v>
                </c:pt>
                <c:pt idx="2">
                  <c:v>платные
услуги</c:v>
                </c:pt>
              </c:strCache>
            </c:strRef>
          </c:cat>
          <c:val>
            <c:numRef>
              <c:f>Sheet1!$B$2:$D$2</c:f>
              <c:numCache>
                <c:formatCode>#,##0.0</c:formatCode>
                <c:ptCount val="3"/>
                <c:pt idx="0">
                  <c:v>1.9000000000000001</c:v>
                </c:pt>
                <c:pt idx="1">
                  <c:v>0.30000000000000021</c:v>
                </c:pt>
                <c:pt idx="2">
                  <c:v>1.7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E65-43BD-9AA0-FAC470B66FA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к предыдущему месяцу</c:v>
                </c:pt>
              </c:strCache>
            </c:strRef>
          </c:tx>
          <c:dLbls>
            <c:txPr>
              <a:bodyPr/>
              <a:lstStyle/>
              <a:p>
                <a:pPr>
                  <a:defRPr sz="900" b="1"/>
                </a:pPr>
                <a:endParaRPr lang="ru-RU"/>
              </a:p>
            </c:txPr>
            <c:showVal val="1"/>
          </c:dLbls>
          <c:cat>
            <c:strRef>
              <c:f>Sheet1!$B$1:$D$1</c:f>
              <c:strCache>
                <c:ptCount val="3"/>
                <c:pt idx="0">
                  <c:v>продовольст-
веные товары</c:v>
                </c:pt>
                <c:pt idx="1">
                  <c:v>непродовольст-
венные товары</c:v>
                </c:pt>
                <c:pt idx="2">
                  <c:v>платные
услуги</c:v>
                </c:pt>
              </c:strCache>
            </c:strRef>
          </c:cat>
          <c:val>
            <c:numRef>
              <c:f>Sheet1!$B$3:$D$3</c:f>
              <c:numCache>
                <c:formatCode>#,##0.0</c:formatCode>
                <c:ptCount val="3"/>
                <c:pt idx="0">
                  <c:v>0.30000000000000021</c:v>
                </c:pt>
                <c:pt idx="1">
                  <c:v>-0.2</c:v>
                </c:pt>
                <c:pt idx="2" formatCode="#,##0">
                  <c:v>1</c:v>
                </c:pt>
              </c:numCache>
            </c:numRef>
          </c:val>
        </c:ser>
        <c:dLbls>
          <c:showVal val="1"/>
        </c:dLbls>
        <c:gapWidth val="122"/>
        <c:overlap val="-4"/>
        <c:axId val="113905664"/>
        <c:axId val="113907200"/>
      </c:barChart>
      <c:catAx>
        <c:axId val="113905664"/>
        <c:scaling>
          <c:orientation val="minMax"/>
        </c:scaling>
        <c:axPos val="l"/>
        <c:numFmt formatCode="#,##0.00" sourceLinked="0"/>
        <c:tickLblPos val="nextTo"/>
        <c:spPr>
          <a:ln w="6350"/>
        </c:spPr>
        <c:txPr>
          <a:bodyPr rot="0" vert="horz" anchor="t" anchorCtr="0"/>
          <a:lstStyle/>
          <a:p>
            <a:pPr algn="just">
              <a:defRPr sz="100">
                <a:solidFill>
                  <a:schemeClr val="bg1"/>
                </a:solidFill>
              </a:defRPr>
            </a:pPr>
            <a:endParaRPr lang="ru-RU"/>
          </a:p>
        </c:txPr>
        <c:crossAx val="113907200"/>
        <c:crossesAt val="0"/>
        <c:auto val="1"/>
        <c:lblAlgn val="l"/>
        <c:lblOffset val="1000"/>
        <c:tickMarkSkip val="1"/>
      </c:catAx>
      <c:valAx>
        <c:axId val="113907200"/>
        <c:scaling>
          <c:orientation val="minMax"/>
          <c:max val="3"/>
          <c:min val="-1"/>
        </c:scaling>
        <c:delete val="1"/>
        <c:axPos val="b"/>
        <c:numFmt formatCode="#,##0.00" sourceLinked="0"/>
        <c:majorTickMark val="none"/>
        <c:tickLblPos val="none"/>
        <c:crossAx val="113905664"/>
        <c:crosses val="autoZero"/>
        <c:crossBetween val="between"/>
        <c:majorUnit val="1"/>
        <c:minorUnit val="0.2"/>
      </c:valAx>
    </c:plotArea>
    <c:legend>
      <c:legendPos val="r"/>
      <c:layout>
        <c:manualLayout>
          <c:xMode val="edge"/>
          <c:yMode val="edge"/>
          <c:x val="0.56830551629517756"/>
          <c:y val="0.43893268591470713"/>
          <c:w val="0.23099041543874721"/>
          <c:h val="0.19719549741349196"/>
        </c:manualLayout>
      </c:layout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1.2828197924268109E-2"/>
          <c:y val="0.17083771366838782"/>
          <c:w val="0.94386413998730956"/>
          <c:h val="0.51195845990323552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исполнено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Sheet1!$B$2:$B$3</c:f>
              <c:numCache>
                <c:formatCode>#,##0.0</c:formatCode>
                <c:ptCount val="2"/>
                <c:pt idx="0">
                  <c:v>8.9</c:v>
                </c:pt>
                <c:pt idx="1">
                  <c:v>10.8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992-4CB7-9541-4C324950A75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уточненный план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Sheet1!$C$2:$C$3</c:f>
              <c:numCache>
                <c:formatCode>#,##0.0</c:formatCode>
                <c:ptCount val="2"/>
                <c:pt idx="0">
                  <c:v>71.8</c:v>
                </c:pt>
                <c:pt idx="1">
                  <c:v>75.2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992-4CB7-9541-4C324950A757}"/>
            </c:ext>
          </c:extLst>
        </c:ser>
        <c:gapWidth val="24"/>
        <c:axId val="114146688"/>
        <c:axId val="114238592"/>
      </c:barChart>
      <c:catAx>
        <c:axId val="114146688"/>
        <c:scaling>
          <c:orientation val="maxMin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900"/>
            </a:pPr>
            <a:endParaRPr lang="ru-RU"/>
          </a:p>
        </c:txPr>
        <c:crossAx val="114238592"/>
        <c:crossesAt val="0"/>
        <c:lblAlgn val="ctr"/>
        <c:lblOffset val="100"/>
        <c:tickMarkSkip val="1"/>
      </c:catAx>
      <c:valAx>
        <c:axId val="114238592"/>
        <c:scaling>
          <c:orientation val="minMax"/>
          <c:max val="80"/>
          <c:min val="1.0000000000000041E-3"/>
        </c:scaling>
        <c:delete val="1"/>
        <c:axPos val="r"/>
        <c:numFmt formatCode="#,##0.0" sourceLinked="1"/>
        <c:tickLblPos val="none"/>
        <c:crossAx val="114146688"/>
        <c:crosses val="autoZero"/>
        <c:crossBetween val="between"/>
        <c:majorUnit val="10"/>
        <c:minorUnit val="5"/>
      </c:valAx>
    </c:plotArea>
    <c:legend>
      <c:legendPos val="b"/>
      <c:layout>
        <c:manualLayout>
          <c:xMode val="edge"/>
          <c:yMode val="edge"/>
          <c:x val="6.3126984263984401E-2"/>
          <c:y val="0.90008479941453567"/>
          <c:w val="0.82260836590614406"/>
          <c:h val="7.5817533981440782E-2"/>
        </c:manualLayout>
      </c:layout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22729594121686494"/>
          <c:y val="0"/>
        </c:manualLayout>
      </c:layout>
      <c:txPr>
        <a:bodyPr/>
        <a:lstStyle/>
        <a:p>
          <a:pPr>
            <a:defRPr sz="1200"/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0.3501014735068898"/>
          <c:y val="0.3179503998596791"/>
          <c:w val="0.22246445873725573"/>
          <c:h val="0.3926529276411244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расходов бюджета</c:v>
                </c:pt>
              </c:strCache>
            </c:strRef>
          </c:tx>
          <c:dLbls>
            <c:dLbl>
              <c:idx val="0"/>
              <c:layout>
                <c:manualLayout>
                  <c:x val="5.47348017593456E-2"/>
                  <c:y val="1.6993905464141947E-2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 smtClean="0">
                        <a:effectLst/>
                      </a:rPr>
                      <a:t>О</a:t>
                    </a:r>
                    <a:r>
                      <a:rPr lang="ru-RU" dirty="0" smtClean="0"/>
                      <a:t>бразование </a:t>
                    </a:r>
                    <a:r>
                      <a:rPr lang="ru-RU" b="1" dirty="0" smtClean="0"/>
                      <a:t>45,3</a:t>
                    </a:r>
                    <a:r>
                      <a:rPr lang="ru-RU" b="1" dirty="0"/>
                      <a:t>%</a:t>
                    </a:r>
                  </a:p>
                </c:rich>
              </c:tx>
              <c:showVal val="1"/>
              <c:showCatName val="1"/>
            </c:dLbl>
            <c:dLbl>
              <c:idx val="1"/>
              <c:layout>
                <c:manualLayout>
                  <c:x val="4.4529309068737956E-2"/>
                  <c:y val="3.7961965575354542E-2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>
                        <a:effectLst/>
                      </a:rPr>
                      <a:t>О</a:t>
                    </a:r>
                    <a:r>
                      <a:rPr lang="ru-RU" dirty="0"/>
                      <a:t>храна </a:t>
                    </a:r>
                    <a:r>
                      <a:rPr lang="ru-RU" dirty="0" smtClean="0"/>
                      <a:t>окружающей среды</a:t>
                    </a:r>
                  </a:p>
                  <a:p>
                    <a:r>
                      <a:rPr lang="ru-RU" b="1" dirty="0" smtClean="0"/>
                      <a:t>21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2"/>
              <c:layout>
                <c:manualLayout>
                  <c:x val="-4.3479217377230019E-2"/>
                  <c:y val="7.1585054294031975E-2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>
                        <a:effectLst/>
                      </a:rPr>
                      <a:t>Н</a:t>
                    </a:r>
                    <a:r>
                      <a:rPr lang="ru-RU" dirty="0"/>
                      <a:t>ациональная </a:t>
                    </a:r>
                    <a:r>
                      <a:rPr lang="ru-RU" dirty="0" smtClean="0"/>
                      <a:t>экономика</a:t>
                    </a:r>
                    <a:r>
                      <a:rPr lang="ru-RU" baseline="0" dirty="0" smtClean="0"/>
                      <a:t> </a:t>
                    </a:r>
                  </a:p>
                  <a:p>
                    <a:r>
                      <a:rPr lang="ru-RU" b="1" dirty="0" smtClean="0"/>
                      <a:t>14%</a:t>
                    </a:r>
                    <a:endParaRPr lang="ru-RU" b="1" dirty="0"/>
                  </a:p>
                </c:rich>
              </c:tx>
              <c:showVal val="1"/>
              <c:showCatName val="1"/>
            </c:dLbl>
            <c:dLbl>
              <c:idx val="3"/>
              <c:layout>
                <c:manualLayout>
                  <c:x val="-4.5522633738389315E-2"/>
                  <c:y val="-2.9748781976898377E-2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>
                        <a:effectLst/>
                      </a:rPr>
                      <a:t>Ж</a:t>
                    </a:r>
                    <a:r>
                      <a:rPr lang="ru-RU" dirty="0"/>
                      <a:t>илищно-коммунальное </a:t>
                    </a:r>
                    <a:r>
                      <a:rPr lang="ru-RU" dirty="0" smtClean="0"/>
                      <a:t>хозяйство     </a:t>
                    </a:r>
                    <a:r>
                      <a:rPr lang="ru-RU" b="1" dirty="0"/>
                      <a:t>4,2%</a:t>
                    </a:r>
                  </a:p>
                </c:rich>
              </c:tx>
              <c:showVal val="1"/>
              <c:showCatName val="1"/>
            </c:dLbl>
            <c:dLbl>
              <c:idx val="4"/>
              <c:layout>
                <c:manualLayout>
                  <c:x val="7.1870388907134652E-2"/>
                  <c:y val="-9.4658241075140148E-2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 smtClean="0">
                        <a:effectLst/>
                      </a:rPr>
                      <a:t>П</a:t>
                    </a:r>
                    <a:r>
                      <a:rPr lang="ru-RU" dirty="0" smtClean="0"/>
                      <a:t>рочие</a:t>
                    </a:r>
                    <a:r>
                      <a:rPr lang="ru-RU" baseline="0" dirty="0" smtClean="0"/>
                      <a:t>   </a:t>
                    </a:r>
                    <a:r>
                      <a:rPr lang="ru-RU" dirty="0" smtClean="0"/>
                      <a:t>  </a:t>
                    </a:r>
                    <a:r>
                      <a:rPr lang="ru-RU" b="1" dirty="0" smtClean="0"/>
                      <a:t>15,5</a:t>
                    </a:r>
                    <a:r>
                      <a:rPr lang="ru-RU" b="1" dirty="0"/>
                      <a:t>%</a:t>
                    </a:r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900">
                    <a:effectLst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Лист1!$A$2:$A$6</c:f>
              <c:strCache>
                <c:ptCount val="5"/>
                <c:pt idx="0">
                  <c:v>Образование</c:v>
                </c:pt>
                <c:pt idx="1">
                  <c:v>Охрана окружающей среды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Прочие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 formatCode="0.0%">
                  <c:v>0.45300000000000001</c:v>
                </c:pt>
                <c:pt idx="1">
                  <c:v>0.2100000000000001</c:v>
                </c:pt>
                <c:pt idx="2">
                  <c:v>0.14000000000000001</c:v>
                </c:pt>
                <c:pt idx="3" formatCode="0.0%">
                  <c:v>4.2000000000000023E-2</c:v>
                </c:pt>
                <c:pt idx="4" formatCode="0.0%">
                  <c:v>0.15500000000000011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E36-4D6F-870C-9E605F5CB403}"/>
            </c:ext>
          </c:extLst>
        </c:ser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2A1474-7589-4916-A01F-E7F662172E83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3973116E-331C-41CF-8068-AE0D39CFC1E4}">
      <dgm:prSet custT="1"/>
      <dgm:spPr>
        <a:solidFill>
          <a:schemeClr val="accent3"/>
        </a:solidFill>
        <a:ln w="0">
          <a:solidFill>
            <a:schemeClr val="accent3"/>
          </a:solidFill>
        </a:ln>
      </dgm:spPr>
      <dgm:t>
        <a:bodyPr/>
        <a:lstStyle/>
        <a:p>
          <a:pPr algn="ctr" rtl="0"/>
          <a:r>
            <a:rPr lang="ru-RU" sz="1800" b="1" dirty="0" smtClean="0"/>
            <a:t>Основные показатели социально-экономического развития г. Н.Новгорода за февраль 2024 года </a:t>
          </a:r>
          <a:endParaRPr lang="ru-RU" sz="1800" b="1" dirty="0"/>
        </a:p>
      </dgm:t>
    </dgm:pt>
    <dgm:pt modelId="{B1D1785D-8A83-4358-9256-E5473E6B2C67}" type="parTrans" cxnId="{AEBE3BAD-6B61-4D3E-A91D-E5EFA023E318}">
      <dgm:prSet/>
      <dgm:spPr/>
      <dgm:t>
        <a:bodyPr/>
        <a:lstStyle/>
        <a:p>
          <a:endParaRPr lang="ru-RU"/>
        </a:p>
      </dgm:t>
    </dgm:pt>
    <dgm:pt modelId="{B1A93EDD-507D-4044-9E91-8F29FB1BA770}" type="sibTrans" cxnId="{AEBE3BAD-6B61-4D3E-A91D-E5EFA023E318}">
      <dgm:prSet/>
      <dgm:spPr/>
      <dgm:t>
        <a:bodyPr/>
        <a:lstStyle/>
        <a:p>
          <a:endParaRPr lang="ru-RU"/>
        </a:p>
      </dgm:t>
    </dgm:pt>
    <dgm:pt modelId="{3B2B6C51-0634-4A0C-824D-38ECBB15D353}" type="pres">
      <dgm:prSet presAssocID="{3B2A1474-7589-4916-A01F-E7F662172E8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3271D3-065F-4181-868D-22D60A45B31D}" type="pres">
      <dgm:prSet presAssocID="{3973116E-331C-41CF-8068-AE0D39CFC1E4}" presName="parentText" presStyleLbl="node1" presStyleIdx="0" presStyleCnt="1" custLinFactNeighborX="33694" custLinFactNeighborY="5297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BE3BAD-6B61-4D3E-A91D-E5EFA023E318}" srcId="{3B2A1474-7589-4916-A01F-E7F662172E83}" destId="{3973116E-331C-41CF-8068-AE0D39CFC1E4}" srcOrd="0" destOrd="0" parTransId="{B1D1785D-8A83-4358-9256-E5473E6B2C67}" sibTransId="{B1A93EDD-507D-4044-9E91-8F29FB1BA770}"/>
    <dgm:cxn modelId="{A87B407E-1A69-4CCC-ACC7-704015377601}" type="presOf" srcId="{3B2A1474-7589-4916-A01F-E7F662172E83}" destId="{3B2B6C51-0634-4A0C-824D-38ECBB15D353}" srcOrd="0" destOrd="0" presId="urn:microsoft.com/office/officeart/2005/8/layout/vList2"/>
    <dgm:cxn modelId="{BB282590-6BF3-4A1C-A5C1-4B0F90B919B8}" type="presOf" srcId="{3973116E-331C-41CF-8068-AE0D39CFC1E4}" destId="{373271D3-065F-4181-868D-22D60A45B31D}" srcOrd="0" destOrd="0" presId="urn:microsoft.com/office/officeart/2005/8/layout/vList2"/>
    <dgm:cxn modelId="{46018E32-E8C1-4A17-AE13-06894DA46A82}" type="presParOf" srcId="{3B2B6C51-0634-4A0C-824D-38ECBB15D353}" destId="{373271D3-065F-4181-868D-22D60A45B31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73271D3-065F-4181-868D-22D60A45B31D}">
      <dsp:nvSpPr>
        <dsp:cNvPr id="0" name=""/>
        <dsp:cNvSpPr/>
      </dsp:nvSpPr>
      <dsp:spPr>
        <a:xfrm>
          <a:off x="0" y="8317"/>
          <a:ext cx="11977816" cy="617760"/>
        </a:xfrm>
        <a:prstGeom prst="roundRect">
          <a:avLst/>
        </a:prstGeom>
        <a:solidFill>
          <a:schemeClr val="accent3"/>
        </a:solidFill>
        <a:ln w="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Основные показатели социально-экономического развития г. Н.Новгорода за февраль 2024 года </a:t>
          </a:r>
          <a:endParaRPr lang="ru-RU" sz="1800" b="1" kern="1200" dirty="0"/>
        </a:p>
      </dsp:txBody>
      <dsp:txXfrm>
        <a:off x="0" y="8317"/>
        <a:ext cx="11977816" cy="6177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0.33104</cdr:x>
      <cdr:y>0.13707</cdr:y>
    </cdr:from>
    <cdr:to>
      <cdr:x>0.57279</cdr:x>
      <cdr:y>0.22032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789570" y="294163"/>
          <a:ext cx="1306867" cy="17866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000" b="1" i="0" u="none" strike="noStrike" baseline="0" dirty="0">
              <a:solidFill>
                <a:schemeClr val="tx1"/>
              </a:solidFill>
              <a:latin typeface="+mj-lt"/>
              <a:cs typeface="Times New Roman" pitchFamily="18" charset="0"/>
            </a:rPr>
            <a:t>на </a:t>
          </a:r>
          <a:r>
            <a:rPr lang="ru-RU" sz="1000" b="1" i="0" u="none" strike="noStrike" baseline="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1.03.2024 г.</a:t>
          </a:r>
          <a:endParaRPr lang="ru-RU" sz="1000" b="1" i="0" u="none" strike="noStrike" baseline="0" dirty="0">
            <a:solidFill>
              <a:schemeClr val="tx1"/>
            </a:solidFill>
            <a:latin typeface="+mj-lt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0.29966</cdr:x>
      <cdr:y>0.45558</cdr:y>
    </cdr:from>
    <cdr:to>
      <cdr:x>0.59686</cdr:x>
      <cdr:y>0.53532</cdr:y>
    </cdr:to>
    <cdr:sp macro="" textlink="">
      <cdr:nvSpPr>
        <cdr:cNvPr id="102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619908" y="977751"/>
          <a:ext cx="1606623" cy="17113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000" b="1" i="0" u="none" strike="noStrike" baseline="0" dirty="0">
              <a:solidFill>
                <a:schemeClr val="tx1"/>
              </a:solidFill>
              <a:latin typeface="+mj-lt"/>
              <a:cs typeface="Times New Roman" pitchFamily="18" charset="0"/>
            </a:rPr>
            <a:t>на </a:t>
          </a:r>
          <a:r>
            <a:rPr lang="ru-RU" sz="1000" b="1" i="0" u="none" strike="noStrike" baseline="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1.03.2023 </a:t>
          </a:r>
          <a:r>
            <a:rPr lang="ru-RU" sz="1000" b="1" i="0" u="none" strike="noStrike" baseline="0" dirty="0">
              <a:solidFill>
                <a:schemeClr val="tx1"/>
              </a:solidFill>
              <a:latin typeface="+mj-lt"/>
              <a:cs typeface="Times New Roman" pitchFamily="18" charset="0"/>
            </a:rPr>
            <a:t>г.</a:t>
          </a:r>
        </a:p>
      </cdr:txBody>
    </cdr:sp>
  </cdr:relSizeAnchor>
  <cdr:relSizeAnchor xmlns:cdr="http://schemas.openxmlformats.org/drawingml/2006/chartDrawing">
    <cdr:from>
      <cdr:x>0.74323</cdr:x>
      <cdr:y>0.12474</cdr:y>
    </cdr:from>
    <cdr:to>
      <cdr:x>0.91598</cdr:x>
      <cdr:y>0.20449</cdr:y>
    </cdr:to>
    <cdr:sp macro="" textlink="">
      <cdr:nvSpPr>
        <cdr:cNvPr id="1028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208231" y="274356"/>
          <a:ext cx="745697" cy="17541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7432" rIns="27432" bIns="27432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000" b="0" i="0" u="none" strike="noStrike" baseline="0" dirty="0">
              <a:solidFill>
                <a:schemeClr val="tx1"/>
              </a:solidFill>
              <a:cs typeface="Times New Roman" pitchFamily="18" charset="0"/>
            </a:rPr>
            <a:t>млрд.руб.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0.00172</cdr:x>
      <cdr:y>0.00368</cdr:y>
    </cdr:from>
    <cdr:to>
      <cdr:x>1</cdr:x>
      <cdr:y>0.09766</cdr:y>
    </cdr:to>
    <cdr:sp macro="" textlink="">
      <cdr:nvSpPr>
        <cdr:cNvPr id="2" name="Rectangle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977" y="10853"/>
          <a:ext cx="5790749" cy="2769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ctr" anchorCtr="0" compatLnSpc="1">
          <a:prstTxWarp prst="textNoShape">
            <a:avLst/>
          </a:prstTxWarp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rgbClr val="3F5170"/>
              </a:solidFill>
              <a:latin typeface="Tahoma"/>
            </a:defRPr>
          </a:lvl1pPr>
          <a:lvl2pPr marL="457200" algn="l" defTabSz="914400" rtl="0" eaLnBrk="1" latinLnBrk="0" hangingPunct="1">
            <a:defRPr sz="1800" kern="1200">
              <a:solidFill>
                <a:srgbClr val="3F5170"/>
              </a:solidFill>
              <a:latin typeface="Tahoma"/>
            </a:defRPr>
          </a:lvl2pPr>
          <a:lvl3pPr marL="914400" algn="l" defTabSz="914400" rtl="0" eaLnBrk="1" latinLnBrk="0" hangingPunct="1">
            <a:defRPr sz="1800" kern="1200">
              <a:solidFill>
                <a:srgbClr val="3F5170"/>
              </a:solidFill>
              <a:latin typeface="Tahoma"/>
            </a:defRPr>
          </a:lvl3pPr>
          <a:lvl4pPr marL="1371600" algn="l" defTabSz="914400" rtl="0" eaLnBrk="1" latinLnBrk="0" hangingPunct="1">
            <a:defRPr sz="1800" kern="1200">
              <a:solidFill>
                <a:srgbClr val="3F5170"/>
              </a:solidFill>
              <a:latin typeface="Tahoma"/>
            </a:defRPr>
          </a:lvl4pPr>
          <a:lvl5pPr marL="1828800" algn="l" defTabSz="914400" rtl="0" eaLnBrk="1" latinLnBrk="0" hangingPunct="1">
            <a:defRPr sz="1800" kern="1200">
              <a:solidFill>
                <a:srgbClr val="3F5170"/>
              </a:solidFill>
              <a:latin typeface="Tahoma"/>
            </a:defRPr>
          </a:lvl5pPr>
          <a:lvl6pPr marL="2286000" algn="l" defTabSz="914400" rtl="0" eaLnBrk="1" latinLnBrk="0" hangingPunct="1">
            <a:defRPr sz="1800" kern="1200">
              <a:solidFill>
                <a:srgbClr val="3F5170"/>
              </a:solidFill>
              <a:latin typeface="Tahoma"/>
            </a:defRPr>
          </a:lvl6pPr>
          <a:lvl7pPr marL="2743200" algn="l" defTabSz="914400" rtl="0" eaLnBrk="1" latinLnBrk="0" hangingPunct="1">
            <a:defRPr sz="1800" kern="1200">
              <a:solidFill>
                <a:srgbClr val="3F5170"/>
              </a:solidFill>
              <a:latin typeface="Tahoma"/>
            </a:defRPr>
          </a:lvl7pPr>
          <a:lvl8pPr marL="3200400" algn="l" defTabSz="914400" rtl="0" eaLnBrk="1" latinLnBrk="0" hangingPunct="1">
            <a:defRPr sz="1800" kern="1200">
              <a:solidFill>
                <a:srgbClr val="3F5170"/>
              </a:solidFill>
              <a:latin typeface="Tahoma"/>
            </a:defRPr>
          </a:lvl8pPr>
          <a:lvl9pPr marL="3657600" algn="l" defTabSz="914400" rtl="0" eaLnBrk="1" latinLnBrk="0" hangingPunct="1">
            <a:defRPr sz="1800" kern="1200">
              <a:solidFill>
                <a:srgbClr val="3F5170"/>
              </a:solidFill>
              <a:latin typeface="Tahoma"/>
            </a:defRPr>
          </a:lvl9pPr>
        </a:lstStyle>
        <a:p xmlns:a="http://schemas.openxmlformats.org/drawingml/2006/main"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/>
              <a:ea typeface="Times New Roman" pitchFamily="18" charset="0"/>
              <a:cs typeface="Arial" pitchFamily="34" charset="0"/>
            </a:rPr>
            <a:t>          Структура отгрузки продукции за феврал</a:t>
          </a:r>
          <a:r>
            <a:rPr lang="ru-RU" sz="1200" b="1" dirty="0" smtClean="0">
              <a:solidFill>
                <a:schemeClr val="tx1"/>
              </a:solidFill>
              <a:ea typeface="Times New Roman" pitchFamily="18" charset="0"/>
              <a:cs typeface="Arial" pitchFamily="34" charset="0"/>
            </a:rPr>
            <a:t>ь</a:t>
          </a:r>
          <a:r>
            <a: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/>
              <a:ea typeface="Times New Roman" pitchFamily="18" charset="0"/>
              <a:cs typeface="Arial" pitchFamily="34" charset="0"/>
            </a:rPr>
            <a:t> </a:t>
          </a:r>
          <a:r>
            <a:rPr lang="ru-RU" sz="1200" b="1" dirty="0" smtClean="0">
              <a:solidFill>
                <a:schemeClr val="tx1"/>
              </a:solidFill>
              <a:ea typeface="Times New Roman" pitchFamily="18" charset="0"/>
              <a:cs typeface="Arial" pitchFamily="34" charset="0"/>
            </a:rPr>
            <a:t>2024 </a:t>
          </a:r>
          <a:r>
            <a: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/>
              <a:ea typeface="Times New Roman" pitchFamily="18" charset="0"/>
              <a:cs typeface="Arial" pitchFamily="34" charset="0"/>
            </a:rPr>
            <a:t>года</a:t>
          </a:r>
          <a:endParaRPr kumimoji="0" lang="ru-RU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/>
            <a:cs typeface="Arial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0.82025</cdr:x>
      <cdr:y>0</cdr:y>
    </cdr:from>
    <cdr:to>
      <cdr:x>1</cdr:x>
      <cdr:y>0.12721</cdr:y>
    </cdr:to>
    <cdr:sp macro="" textlink="">
      <cdr:nvSpPr>
        <cdr:cNvPr id="1030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025430" y="-79514"/>
          <a:ext cx="662913" cy="226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900" i="0" u="none" strike="noStrike" baseline="0" dirty="0">
              <a:solidFill>
                <a:schemeClr val="tx1"/>
              </a:solidFill>
              <a:latin typeface="+mj-lt"/>
              <a:cs typeface="Times New Roman" pitchFamily="18" charset="0"/>
            </a:rPr>
            <a:t>млрд. руб</a:t>
          </a:r>
          <a:r>
            <a:rPr lang="ru-RU" sz="900" b="1" i="0" u="none" strike="noStrike" baseline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5029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1"/>
            <a:ext cx="2918831" cy="495029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B7EFDF67-61A5-46DD-8C8C-97FCBD314BDF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A10568A3-D0A4-447B-A72C-ACFA65AA22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76762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3" name="Google Shape;8783;g63cb8c044b_0_79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84" name="Google Shape;8784;g63cb8c044b_0_7992:notes"/>
          <p:cNvSpPr txBox="1">
            <a:spLocks noGrp="1"/>
          </p:cNvSpPr>
          <p:nvPr>
            <p:ph type="body" idx="1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spcFirstLastPara="1" wrap="square" lIns="91411" tIns="91411" rIns="91411" bIns="91411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="" xmlns:p14="http://schemas.microsoft.com/office/powerpoint/2010/main" val="26039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3" name="Google Shape;8783;g63cb8c044b_0_79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84" name="Google Shape;8784;g63cb8c044b_0_7992:notes"/>
          <p:cNvSpPr txBox="1">
            <a:spLocks noGrp="1"/>
          </p:cNvSpPr>
          <p:nvPr>
            <p:ph type="body" idx="1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spcFirstLastPara="1" wrap="square" lIns="91411" tIns="91411" rIns="91411" bIns="91411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="" xmlns:p14="http://schemas.microsoft.com/office/powerpoint/2010/main" val="2603989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3" name="Google Shape;8783;g63cb8c044b_0_79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84" name="Google Shape;8784;g63cb8c044b_0_7992:notes"/>
          <p:cNvSpPr txBox="1">
            <a:spLocks noGrp="1"/>
          </p:cNvSpPr>
          <p:nvPr>
            <p:ph type="body" idx="1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spcFirstLastPara="1" wrap="square" lIns="91411" tIns="91411" rIns="91411" bIns="91411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="" xmlns:p14="http://schemas.microsoft.com/office/powerpoint/2010/main" val="2603989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3" name="Google Shape;8783;g63cb8c044b_0_79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84" name="Google Shape;8784;g63cb8c044b_0_7992:notes"/>
          <p:cNvSpPr txBox="1">
            <a:spLocks noGrp="1"/>
          </p:cNvSpPr>
          <p:nvPr>
            <p:ph type="body" idx="1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spcFirstLastPara="1" wrap="square" lIns="91411" tIns="91411" rIns="91411" bIns="91411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="" xmlns:p14="http://schemas.microsoft.com/office/powerpoint/2010/main" val="26039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F1A9AB3-B25F-4FF2-95A8-B78608DA1C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BD4F1741-61F2-4128-BC9D-C7D14F5678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DE42AB3-700F-46F9-ACCD-EA4AF18B2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D96F-CA98-4715-B875-0C1201C8E87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D13C567-121E-4EF4-A520-4C6C12A89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B8C478F-5A83-4822-A1A7-CAEE00707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88DF-4214-4ED7-828C-76A57A023C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40344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C124D36-D961-41BC-BDE0-8D204A926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231D4D34-F721-487A-8DB2-286A36483B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56020D2-EAA0-4502-A00B-3D043438D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D96F-CA98-4715-B875-0C1201C8E87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52C7BDB-B0DC-4912-ACC0-AF7332174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8974A35-55BE-4D65-A10F-2FB4BC13B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88DF-4214-4ED7-828C-76A57A023C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07962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C32ADE0D-83BC-497B-A2E9-D170266129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96548C8F-D702-41B0-B234-0E37E7F039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703794F-33B5-4DE0-9936-AF2228858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D96F-CA98-4715-B875-0C1201C8E87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97F8B90-DB80-4C82-98B9-84F666A21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307C945-1851-41EC-8819-68BA99256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88DF-4214-4ED7-828C-76A57A023C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86529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C51760C-8451-47C7-A4DF-1B9766D06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02726EE-66C3-4897-A7D0-02D751BFD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7F3AC11-796B-46B7-8D4B-7D08B666E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D96F-CA98-4715-B875-0C1201C8E87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497D1C5-B9B7-4884-9352-E0BFC7FEC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B16EBC5-36DA-4CD7-BD6D-2FA4EFE18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88DF-4214-4ED7-828C-76A57A023C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37386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474D450-94B1-42C3-9C09-FB5564970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B77C7825-7952-43E4-A7FA-DF7E838FC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BC21AD0-6AA8-4D29-9817-E059023DB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D96F-CA98-4715-B875-0C1201C8E87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11DB4F9-18E7-4DEC-92EC-C11C49C5B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1FFD0D0-80A8-4248-8088-A99271E6D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88DF-4214-4ED7-828C-76A57A023C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38431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F130D47-34FD-4F81-A8F4-15650F556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410DEBD-2429-42D6-8E44-55B73BD95D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4F022208-0027-4240-935C-E40750A2E3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8D9432EB-3DF2-47E3-9AE7-BCE59B93D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D96F-CA98-4715-B875-0C1201C8E87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2D5E03F-63F2-47A9-82CE-862EF3537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ED5BDF84-24F9-44D6-9188-F27AFFFB1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88DF-4214-4ED7-828C-76A57A023C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11873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A32ED04-860B-4F51-B946-758D4B8DA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52E8AE8C-74D0-4DA2-974F-6A60A007AB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5FA20E19-ED40-4974-8E20-FA0503475E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A25FA83A-C704-462F-AA80-E8F4589419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0102D4D1-4389-4673-AD57-5B312AB224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24111E28-3C63-4A47-B297-987DFF584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D96F-CA98-4715-B875-0C1201C8E87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3F3F2CC2-6C7A-4B57-A608-72C4FA389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C36009D6-D530-4DD9-A6AC-4320441CE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88DF-4214-4ED7-828C-76A57A023C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29259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AAA112B-183D-416F-A8D6-B17BC5FB3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747BF4D1-D1B7-44CD-86F8-F1713088D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D96F-CA98-4715-B875-0C1201C8E87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65849CEE-ED40-4EC4-BC62-6C43E18B6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D8915C38-B8FC-4013-B20A-80D71CF4A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88DF-4214-4ED7-828C-76A57A023C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71699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DBC34F3F-F446-45D9-B5D9-688B079A8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D96F-CA98-4715-B875-0C1201C8E87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80ECA99A-5BAC-49DC-A193-17E70BFD8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E37F8DF3-C3DB-4CF1-966B-A0C0E37FB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88DF-4214-4ED7-828C-76A57A023C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0828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5141407-A917-45C4-ACE8-3CD4F4008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DF4D73F-FE25-4D19-829B-647521BE6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7514BA86-076D-4C93-903F-E83FC9F83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5991B66-C1B4-49AF-88D6-2BE026952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D96F-CA98-4715-B875-0C1201C8E87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6F8E3EB1-EEA5-4898-829A-EA20E9066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13BDC30D-8C60-4FEC-AAD2-23E14E02D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88DF-4214-4ED7-828C-76A57A023C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344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EB79F05-E2F7-4A53-A7D8-3B5D1CE3D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F7182A6A-C42F-4645-9AC9-34BBF74249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F910A84E-4E50-465D-9B6D-868B2406D2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5BC83741-741C-42C7-9C69-48B903AC1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D96F-CA98-4715-B875-0C1201C8E87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BD4A2641-8EDC-4E58-A20F-3AC33464A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F39BDBE-52FB-404B-802C-AAFAC36CD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88DF-4214-4ED7-828C-76A57A023C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30702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103112B-80A3-4A1A-A9BC-84F446F13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4671C2EC-1E5B-4ADA-9E4E-882D1B19EE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192961B-9A2A-42CF-BCFF-87127AA357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CD96F-CA98-4715-B875-0C1201C8E87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A4CB585-DCDE-4988-8F36-53ABF303E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FB998E7-61EA-4BA7-AB12-36000A09B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F88DF-4214-4ED7-828C-76A57A023C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50334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809;p51"/>
          <p:cNvSpPr txBox="1">
            <a:spLocks/>
          </p:cNvSpPr>
          <p:nvPr/>
        </p:nvSpPr>
        <p:spPr>
          <a:xfrm>
            <a:off x="276670" y="763629"/>
            <a:ext cx="5487980" cy="72845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rgbClr val="000000"/>
              </a:buClr>
              <a:buSzPts val="1100"/>
            </a:pPr>
            <a:r>
              <a:rPr lang="ru-RU" sz="2500" b="1" dirty="0" smtClean="0">
                <a:ea typeface="Arial"/>
                <a:cs typeface="Arial"/>
                <a:sym typeface="Arial"/>
              </a:rPr>
              <a:t>Уровень и качество жизни населения</a:t>
            </a:r>
            <a:endParaRPr lang="ru-RU" sz="2500" b="1" dirty="0">
              <a:ea typeface="Arial"/>
              <a:cs typeface="Arial"/>
              <a:sym typeface="Arial"/>
            </a:endParaRPr>
          </a:p>
        </p:txBody>
      </p:sp>
      <p:graphicFrame>
        <p:nvGraphicFramePr>
          <p:cNvPr id="31" name="Таблица 30"/>
          <p:cNvGraphicFramePr>
            <a:graphicFrameLocks noGrp="1"/>
          </p:cNvGraphicFramePr>
          <p:nvPr/>
        </p:nvGraphicFramePr>
        <p:xfrm>
          <a:off x="320660" y="1707751"/>
          <a:ext cx="5400000" cy="3080951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4163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6079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1143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9714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1428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00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291951"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Наименование</a:t>
                      </a:r>
                      <a:r>
                        <a:rPr lang="ru-RU" sz="900" baseline="0" dirty="0" smtClean="0">
                          <a:solidFill>
                            <a:schemeClr val="tx1"/>
                          </a:solidFill>
                        </a:rPr>
                        <a:t> показателя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baseline="0" dirty="0" smtClean="0">
                          <a:solidFill>
                            <a:schemeClr val="tx1"/>
                          </a:solidFill>
                        </a:rPr>
                        <a:t>февраль  2024 г.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aseline="0" dirty="0" smtClean="0">
                          <a:solidFill>
                            <a:schemeClr val="tx1"/>
                          </a:solidFill>
                        </a:rPr>
                        <a:t>к январю</a:t>
                      </a:r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900" baseline="0" dirty="0" smtClean="0">
                          <a:solidFill>
                            <a:schemeClr val="tx1"/>
                          </a:solidFill>
                        </a:rPr>
                        <a:t>2024 г.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aseline="0" dirty="0" smtClean="0">
                          <a:solidFill>
                            <a:schemeClr val="tx1"/>
                          </a:solidFill>
                        </a:rPr>
                        <a:t>к февралю 2023 г.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33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тенденция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  <a:p>
                      <a:pPr algn="ctr"/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тенденция</a:t>
                      </a:r>
                    </a:p>
                    <a:p>
                      <a:pPr algn="ctr"/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99681">
                <a:tc>
                  <a:txBody>
                    <a:bodyPr/>
                    <a:lstStyle/>
                    <a:p>
                      <a:r>
                        <a:rPr lang="ru-RU" sz="900" kern="1200" dirty="0" smtClean="0"/>
                        <a:t>Среднемесячная заработная плата работающего (по крупным и средним организациям), руб.</a:t>
                      </a:r>
                      <a:endParaRPr lang="ru-RU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80 431,3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104,9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полож.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118,5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полож.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82038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ru-RU" sz="900" dirty="0"/>
                        <a:t>Численность работающих в крупных и средних организациях, тыс. чел.</a:t>
                      </a:r>
                      <a:endParaRPr lang="ru-RU" sz="9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388,3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99,9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отриц.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99,6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отриц.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83902">
                <a:tc>
                  <a:txBody>
                    <a:bodyPr/>
                    <a:lstStyle/>
                    <a:p>
                      <a:r>
                        <a:rPr lang="ru-RU" sz="900" kern="1200" dirty="0" smtClean="0">
                          <a:solidFill>
                            <a:schemeClr val="tx1"/>
                          </a:solidFill>
                        </a:rPr>
                        <a:t>Естественный прирост (убыль)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</a:rPr>
                        <a:t>населения, человек </a:t>
                      </a:r>
                      <a:endParaRPr lang="ru-RU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-612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67,2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полож.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9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129,7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отриц.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6" name="Текст 2">
            <a:extLst>
              <a:ext uri="{FF2B5EF4-FFF2-40B4-BE49-F238E27FC236}">
                <a16:creationId xmlns="" xmlns:a16="http://schemas.microsoft.com/office/drawing/2014/main" id="{BD653ABE-F55C-4DC2-8024-FEA5369FB4FF}"/>
              </a:ext>
            </a:extLst>
          </p:cNvPr>
          <p:cNvSpPr txBox="1">
            <a:spLocks/>
          </p:cNvSpPr>
          <p:nvPr/>
        </p:nvSpPr>
        <p:spPr>
          <a:xfrm>
            <a:off x="230660" y="5031388"/>
            <a:ext cx="5580000" cy="144312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5560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ru-RU" sz="1500" b="1" dirty="0" smtClean="0">
                <a:solidFill>
                  <a:srgbClr val="D37F59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Среднемесячная заработная плата </a:t>
            </a:r>
            <a:r>
              <a:rPr lang="ru-RU" sz="1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по крупным и средним организациям </a:t>
            </a:r>
            <a:r>
              <a:rPr lang="ru-RU" sz="1200" dirty="0" smtClean="0"/>
              <a:t>за февраль 2024 года составила 80 431,3 руб., увеличившись к соответствующему месяцу 2023 года на 18,5%.</a:t>
            </a:r>
          </a:p>
          <a:p>
            <a:pPr marL="0" indent="35560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ru-RU" sz="1200" dirty="0" smtClean="0"/>
              <a:t>В феврале 2024 года по сравнению с предыдущим месяцем </a:t>
            </a:r>
            <a:r>
              <a:rPr lang="ru-RU" sz="1500" b="1" dirty="0" smtClean="0">
                <a:solidFill>
                  <a:srgbClr val="D37F59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численность работающих</a:t>
            </a:r>
            <a:r>
              <a:rPr lang="ru-RU" sz="1500" dirty="0" smtClean="0">
                <a:solidFill>
                  <a:srgbClr val="D37F59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1200" dirty="0" smtClean="0">
                <a:ea typeface="Open Sans" panose="020B0606030504020204" pitchFamily="34" charset="0"/>
                <a:cs typeface="Open Sans" panose="020B0606030504020204" pitchFamily="34" charset="0"/>
              </a:rPr>
              <a:t>на крупных и средних организациях снизилась на 0,1%.</a:t>
            </a:r>
          </a:p>
          <a:p>
            <a:pPr marL="0" indent="0">
              <a:lnSpc>
                <a:spcPct val="140000"/>
              </a:lnSpc>
              <a:buNone/>
            </a:pPr>
            <a:endParaRPr lang="ru-RU" sz="1000" dirty="0" smtClean="0">
              <a:solidFill>
                <a:prstClr val="black"/>
              </a:solidFill>
              <a:latin typeface="+mj-lt"/>
            </a:endParaRPr>
          </a:p>
          <a:p>
            <a:pPr marL="0" indent="0">
              <a:lnSpc>
                <a:spcPct val="140000"/>
              </a:lnSpc>
              <a:buNone/>
            </a:pPr>
            <a:endParaRPr lang="en-US" sz="100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14" name="Google Shape;809;p51"/>
          <p:cNvSpPr txBox="1">
            <a:spLocks/>
          </p:cNvSpPr>
          <p:nvPr/>
        </p:nvSpPr>
        <p:spPr>
          <a:xfrm>
            <a:off x="7630526" y="864482"/>
            <a:ext cx="3008390" cy="526745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rgbClr val="000000"/>
              </a:buClr>
              <a:buSzPts val="1100"/>
            </a:pPr>
            <a:r>
              <a:rPr lang="ru-RU" sz="2500" b="1" dirty="0" smtClean="0">
                <a:ea typeface="Arial"/>
                <a:cs typeface="Arial"/>
                <a:sym typeface="Arial"/>
              </a:rPr>
              <a:t>Рынок труда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6434721" y="1674803"/>
          <a:ext cx="5400000" cy="3105666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4059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897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2479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5686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1404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0859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285210"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Наименование</a:t>
                      </a:r>
                      <a:r>
                        <a:rPr lang="ru-RU" sz="900" baseline="0" dirty="0" smtClean="0"/>
                        <a:t> показателя</a:t>
                      </a:r>
                      <a:endParaRPr lang="ru-RU" sz="9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февраль</a:t>
                      </a:r>
                    </a:p>
                    <a:p>
                      <a:pPr algn="ctr"/>
                      <a:r>
                        <a:rPr lang="ru-RU" sz="900" baseline="0" dirty="0" smtClean="0"/>
                        <a:t>2024 г.</a:t>
                      </a:r>
                      <a:endParaRPr lang="ru-RU" sz="9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aseline="0" dirty="0" smtClean="0"/>
                        <a:t>к январю 2024 г.</a:t>
                      </a:r>
                      <a:endParaRPr lang="ru-RU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aseline="0" dirty="0" smtClean="0"/>
                        <a:t>к  февралю </a:t>
                      </a:r>
                      <a:r>
                        <a:rPr lang="ru-RU" sz="900" dirty="0" smtClean="0"/>
                        <a:t>2023 г.</a:t>
                      </a:r>
                      <a:endParaRPr lang="ru-RU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36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%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тенденция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/>
                        <a:t>%</a:t>
                      </a:r>
                    </a:p>
                    <a:p>
                      <a:pPr algn="ctr"/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/>
                        <a:t>тенденция</a:t>
                      </a:r>
                    </a:p>
                    <a:p>
                      <a:pPr algn="ctr"/>
                      <a:endParaRPr lang="ru-RU" sz="9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78905">
                <a:tc>
                  <a:txBody>
                    <a:bodyPr/>
                    <a:lstStyle/>
                    <a:p>
                      <a:pPr algn="l"/>
                      <a:r>
                        <a:rPr lang="ru-RU" sz="900" kern="1200" dirty="0" smtClean="0"/>
                        <a:t>Численность официально зарегистрированных безработных на конец месяца, чел.</a:t>
                      </a:r>
                      <a:endParaRPr lang="ru-RU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1 870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93,5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полож.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63,6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полож.</a:t>
                      </a:r>
                    </a:p>
                    <a:p>
                      <a:pPr algn="ctr"/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61670"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/>
                        <a:t>Уровень официальной безработицы, % к экономически активному населению</a:t>
                      </a:r>
                      <a:endParaRPr lang="ru-RU" sz="9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0,27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93,1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полож.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65,9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полож.</a:t>
                      </a:r>
                    </a:p>
                    <a:p>
                      <a:pPr algn="ctr"/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66279">
                <a:tc>
                  <a:txBody>
                    <a:bodyPr/>
                    <a:lstStyle/>
                    <a:p>
                      <a:pPr algn="l"/>
                      <a:r>
                        <a:rPr lang="ru-RU" sz="900" kern="1200" dirty="0" smtClean="0"/>
                        <a:t>Напряженность на рынке труда, число незанятых на одну вакансию</a:t>
                      </a:r>
                      <a:endParaRPr lang="ru-RU" sz="9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0,06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полож.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46,2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полож.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" name="Текст 2">
            <a:extLst>
              <a:ext uri="{FF2B5EF4-FFF2-40B4-BE49-F238E27FC236}">
                <a16:creationId xmlns="" xmlns:a16="http://schemas.microsoft.com/office/drawing/2014/main" id="{BD653ABE-F55C-4DC2-8024-FEA5369FB4FF}"/>
              </a:ext>
            </a:extLst>
          </p:cNvPr>
          <p:cNvSpPr txBox="1">
            <a:spLocks/>
          </p:cNvSpPr>
          <p:nvPr/>
        </p:nvSpPr>
        <p:spPr>
          <a:xfrm>
            <a:off x="6344721" y="5031388"/>
            <a:ext cx="5580000" cy="142868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271463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ru-RU" sz="1500" b="1" dirty="0" smtClean="0">
                <a:solidFill>
                  <a:schemeClr val="accent3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Уровень безработицы </a:t>
            </a:r>
            <a:r>
              <a:rPr lang="ru-RU" sz="1200" dirty="0" smtClean="0"/>
              <a:t>на конец февраля 2024 года по сравнению с соответствующим месяцем 2023 года снизился на 34,1%,</a:t>
            </a:r>
            <a:r>
              <a:rPr lang="ru-RU" sz="1200" dirty="0" smtClean="0">
                <a:solidFill>
                  <a:srgbClr val="FF0000"/>
                </a:solidFill>
              </a:rPr>
              <a:t> </a:t>
            </a:r>
            <a:r>
              <a:rPr lang="ru-RU" sz="1500" b="1" dirty="0" smtClean="0">
                <a:solidFill>
                  <a:schemeClr val="accent3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численность безработных </a:t>
            </a:r>
            <a:r>
              <a:rPr lang="ru-RU" sz="1200" dirty="0" smtClean="0"/>
              <a:t>на конец февраля 2024 года по сравнению с февралем прошлого года снизилась на 36,4%.</a:t>
            </a:r>
          </a:p>
          <a:p>
            <a:pPr marL="0" lvl="0" indent="271463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ru-RU" sz="1500" b="1" dirty="0" smtClean="0">
                <a:solidFill>
                  <a:schemeClr val="accent3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Напряженность на рынке труда</a:t>
            </a:r>
            <a:r>
              <a:rPr lang="ru-RU" sz="1500" b="1" dirty="0" smtClean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1200" dirty="0" smtClean="0"/>
              <a:t>в феврале 2024 года по сравнению с соответствующим месяцем 2023 года снизилась на 53,8%.</a:t>
            </a:r>
          </a:p>
          <a:p>
            <a:pPr marL="0" indent="0">
              <a:lnSpc>
                <a:spcPct val="140000"/>
              </a:lnSpc>
              <a:buNone/>
            </a:pPr>
            <a:endParaRPr lang="ru-RU" sz="1000" dirty="0" smtClean="0">
              <a:solidFill>
                <a:prstClr val="black"/>
              </a:solidFill>
              <a:latin typeface="+mj-lt"/>
            </a:endParaRPr>
          </a:p>
          <a:p>
            <a:pPr marL="0" indent="0">
              <a:lnSpc>
                <a:spcPct val="140000"/>
              </a:lnSpc>
              <a:buNone/>
            </a:pPr>
            <a:endParaRPr lang="ru-RU" sz="1000" dirty="0" smtClean="0">
              <a:solidFill>
                <a:prstClr val="black"/>
              </a:solidFill>
              <a:latin typeface="+mj-lt"/>
            </a:endParaRPr>
          </a:p>
          <a:p>
            <a:pPr marL="0" indent="0">
              <a:lnSpc>
                <a:spcPct val="140000"/>
              </a:lnSpc>
              <a:buNone/>
            </a:pPr>
            <a:endParaRPr lang="ru-RU" sz="1000" dirty="0" smtClean="0">
              <a:solidFill>
                <a:prstClr val="black"/>
              </a:solidFill>
              <a:latin typeface="+mj-lt"/>
            </a:endParaRPr>
          </a:p>
          <a:p>
            <a:pPr marL="0" indent="0">
              <a:lnSpc>
                <a:spcPct val="140000"/>
              </a:lnSpc>
              <a:buNone/>
            </a:pPr>
            <a:endParaRPr lang="en-US" sz="1000" dirty="0">
              <a:solidFill>
                <a:prstClr val="black"/>
              </a:solidFill>
              <a:latin typeface="+mj-lt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123570" y="98853"/>
          <a:ext cx="11977816" cy="6260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2193831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809;p51"/>
          <p:cNvSpPr txBox="1">
            <a:spLocks/>
          </p:cNvSpPr>
          <p:nvPr/>
        </p:nvSpPr>
        <p:spPr>
          <a:xfrm>
            <a:off x="854450" y="101600"/>
            <a:ext cx="4392000" cy="504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rgbClr val="000000"/>
              </a:buClr>
              <a:buSzPts val="1100"/>
            </a:pPr>
            <a:r>
              <a:rPr lang="ru-RU" sz="2500" b="1" dirty="0" smtClean="0">
                <a:ea typeface="Arial"/>
                <a:cs typeface="Arial"/>
                <a:sym typeface="Arial"/>
              </a:rPr>
              <a:t>Финансы организаций</a:t>
            </a:r>
            <a:endParaRPr lang="ru-RU" sz="2500" b="1" dirty="0">
              <a:ea typeface="Arial"/>
              <a:cs typeface="Arial"/>
              <a:sym typeface="Arial"/>
            </a:endParaRPr>
          </a:p>
        </p:txBody>
      </p:sp>
      <p:sp>
        <p:nvSpPr>
          <p:cNvPr id="36" name="Текст 2">
            <a:extLst>
              <a:ext uri="{FF2B5EF4-FFF2-40B4-BE49-F238E27FC236}">
                <a16:creationId xmlns="" xmlns:a16="http://schemas.microsoft.com/office/drawing/2014/main" id="{BD653ABE-F55C-4DC2-8024-FEA5369FB4FF}"/>
              </a:ext>
            </a:extLst>
          </p:cNvPr>
          <p:cNvSpPr txBox="1">
            <a:spLocks/>
          </p:cNvSpPr>
          <p:nvPr/>
        </p:nvSpPr>
        <p:spPr>
          <a:xfrm>
            <a:off x="170450" y="3301818"/>
            <a:ext cx="5760000" cy="250631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252000" algn="just">
              <a:lnSpc>
                <a:spcPct val="114000"/>
              </a:lnSpc>
              <a:buNone/>
            </a:pPr>
            <a:r>
              <a:rPr lang="ru-RU" sz="1200" dirty="0" smtClean="0">
                <a:ea typeface="Open Sans" panose="020B0606030504020204" pitchFamily="34" charset="0"/>
                <a:cs typeface="Open Sans" panose="020B0606030504020204" pitchFamily="34" charset="0"/>
              </a:rPr>
              <a:t>На 01.03.2024 года </a:t>
            </a:r>
            <a:r>
              <a:rPr lang="ru-RU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положительный сальдированный финансовый результат </a:t>
            </a:r>
            <a:r>
              <a:rPr lang="ru-RU" sz="1200" dirty="0" smtClean="0">
                <a:ea typeface="Open Sans" panose="020B0606030504020204" pitchFamily="34" charset="0"/>
                <a:cs typeface="Open Sans" panose="020B0606030504020204" pitchFamily="34" charset="0"/>
              </a:rPr>
              <a:t>крупных и средних организаций </a:t>
            </a:r>
            <a:r>
              <a:rPr lang="ru-RU" sz="1200" dirty="0" smtClean="0"/>
              <a:t>города составил 37,3 млрд.руб. (на 1.03.2023 года – 39,4 млрд.руб.).</a:t>
            </a:r>
            <a:endParaRPr lang="en-US" sz="1200" dirty="0" smtClean="0"/>
          </a:p>
          <a:p>
            <a:pPr marL="0" indent="252000" algn="just">
              <a:lnSpc>
                <a:spcPct val="114000"/>
              </a:lnSpc>
              <a:buNone/>
            </a:pPr>
            <a:r>
              <a:rPr lang="ru-RU" sz="1200" dirty="0" smtClean="0"/>
              <a:t>В феврале 2024 года наибольшее увеличение доли прибыльных организаций (в сравнении с аналогичным периодом прошлого года) произошло в следующих сферах: </a:t>
            </a:r>
          </a:p>
          <a:p>
            <a:pPr marL="0" indent="252000" algn="just">
              <a:lnSpc>
                <a:spcPct val="100000"/>
              </a:lnSpc>
              <a:buFont typeface="Wingdings" pitchFamily="2" charset="2"/>
              <a:buChar char="ü"/>
            </a:pPr>
            <a:r>
              <a:rPr lang="ru-RU" sz="1200" dirty="0" smtClean="0"/>
              <a:t>образование – на 9,4 п.п.,</a:t>
            </a:r>
          </a:p>
          <a:p>
            <a:pPr marL="0" indent="252000" algn="just">
              <a:lnSpc>
                <a:spcPct val="100000"/>
              </a:lnSpc>
              <a:buFont typeface="Wingdings" pitchFamily="2" charset="2"/>
              <a:buChar char="ü"/>
            </a:pPr>
            <a:r>
              <a:rPr lang="ru-RU" sz="1200" dirty="0" smtClean="0"/>
              <a:t>здравоохранение – на 7,7 п.п.,</a:t>
            </a:r>
          </a:p>
          <a:p>
            <a:pPr marL="0" indent="252000" algn="just">
              <a:lnSpc>
                <a:spcPct val="100000"/>
              </a:lnSpc>
              <a:buFont typeface="Wingdings" pitchFamily="2" charset="2"/>
              <a:buChar char="ü"/>
            </a:pPr>
            <a:r>
              <a:rPr lang="ru-RU" sz="1200" dirty="0" smtClean="0"/>
              <a:t>обрабатывающие производства – на 3,8 п.п.</a:t>
            </a:r>
            <a:endParaRPr lang="ru-RU" sz="1000" dirty="0" smtClean="0">
              <a:solidFill>
                <a:prstClr val="black"/>
              </a:solidFill>
              <a:latin typeface="+mj-lt"/>
            </a:endParaRPr>
          </a:p>
          <a:p>
            <a:pPr marL="0" indent="0">
              <a:lnSpc>
                <a:spcPct val="140000"/>
              </a:lnSpc>
              <a:buNone/>
            </a:pPr>
            <a:endParaRPr lang="ru-RU" sz="1000" dirty="0" smtClean="0">
              <a:solidFill>
                <a:prstClr val="black"/>
              </a:solidFill>
              <a:latin typeface="+mj-lt"/>
            </a:endParaRPr>
          </a:p>
          <a:p>
            <a:pPr marL="0" indent="0">
              <a:lnSpc>
                <a:spcPct val="140000"/>
              </a:lnSpc>
              <a:buNone/>
            </a:pPr>
            <a:endParaRPr lang="ru-RU" sz="1000" dirty="0" smtClean="0">
              <a:solidFill>
                <a:prstClr val="black"/>
              </a:solidFill>
              <a:latin typeface="+mj-lt"/>
            </a:endParaRPr>
          </a:p>
          <a:p>
            <a:pPr marL="0" indent="0">
              <a:lnSpc>
                <a:spcPct val="140000"/>
              </a:lnSpc>
              <a:buNone/>
            </a:pPr>
            <a:endParaRPr lang="ru-RU" sz="1000" dirty="0" smtClean="0">
              <a:solidFill>
                <a:prstClr val="black"/>
              </a:solidFill>
              <a:latin typeface="+mj-lt"/>
            </a:endParaRPr>
          </a:p>
          <a:p>
            <a:pPr marL="0" indent="0">
              <a:lnSpc>
                <a:spcPct val="140000"/>
              </a:lnSpc>
              <a:buNone/>
            </a:pPr>
            <a:endParaRPr lang="en-US" sz="1000" dirty="0">
              <a:solidFill>
                <a:prstClr val="black"/>
              </a:solidFill>
              <a:latin typeface="+mj-lt"/>
            </a:endParaRPr>
          </a:p>
        </p:txBody>
      </p:sp>
      <p:graphicFrame>
        <p:nvGraphicFramePr>
          <p:cNvPr id="24" name="Объект 69"/>
          <p:cNvGraphicFramePr/>
          <p:nvPr/>
        </p:nvGraphicFramePr>
        <p:xfrm>
          <a:off x="347519" y="842587"/>
          <a:ext cx="5405863" cy="2146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" name="Прямоугольник 27"/>
          <p:cNvSpPr/>
          <p:nvPr/>
        </p:nvSpPr>
        <p:spPr>
          <a:xfrm>
            <a:off x="6957968" y="110067"/>
            <a:ext cx="43920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 smtClean="0">
                <a:ea typeface="Arial"/>
                <a:cs typeface="Arial"/>
                <a:sym typeface="Arial"/>
              </a:rPr>
              <a:t>Отгрузка продукции</a:t>
            </a:r>
            <a:endParaRPr lang="ru-RU" sz="2500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6273968" y="692731"/>
            <a:ext cx="5760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3600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Отгружено товаров собственного производства, выполнено работ и услуг собственными силами </a:t>
            </a:r>
            <a:r>
              <a:rPr lang="ru-RU" sz="1200" dirty="0" smtClean="0">
                <a:ea typeface="Open Sans" panose="020B0606030504020204" pitchFamily="34" charset="0"/>
                <a:cs typeface="Open Sans" panose="020B0606030504020204" pitchFamily="34" charset="0"/>
              </a:rPr>
              <a:t>крупными и </a:t>
            </a:r>
            <a:r>
              <a:rPr lang="ru-RU" sz="1200" dirty="0" smtClean="0"/>
              <a:t>средними организациями города за февраль 2024 года в размере 106,5 млрд.руб. (темп роста к февралю 2023 г. – 130,8%) </a:t>
            </a:r>
          </a:p>
        </p:txBody>
      </p:sp>
      <p:sp>
        <p:nvSpPr>
          <p:cNvPr id="12" name="Google Shape;809;p51"/>
          <p:cNvSpPr txBox="1">
            <a:spLocks/>
          </p:cNvSpPr>
          <p:nvPr/>
        </p:nvSpPr>
        <p:spPr>
          <a:xfrm>
            <a:off x="7578766" y="4267201"/>
            <a:ext cx="3033104" cy="37195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rgbClr val="000000"/>
              </a:buClr>
              <a:buSzPts val="1100"/>
            </a:pPr>
            <a:r>
              <a:rPr lang="ru-RU" sz="2500" b="1" dirty="0" smtClean="0">
                <a:ea typeface="Arial"/>
                <a:cs typeface="Arial"/>
                <a:sym typeface="Arial"/>
              </a:rPr>
              <a:t>Строительство</a:t>
            </a:r>
            <a:endParaRPr lang="ru-RU" sz="2500" b="1" dirty="0">
              <a:ea typeface="Arial"/>
              <a:cs typeface="Arial"/>
              <a:sym typeface="Arial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273968" y="4729664"/>
            <a:ext cx="5760000" cy="723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52000" algn="just" hangingPunct="0">
              <a:lnSpc>
                <a:spcPct val="114000"/>
              </a:lnSpc>
              <a:buNone/>
            </a:pPr>
            <a:r>
              <a:rPr lang="ru-RU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Ввод в действие общей площади жилых домов </a:t>
            </a:r>
            <a:r>
              <a:rPr lang="ru-RU" sz="1200" dirty="0" smtClean="0"/>
              <a:t>на территории города за февраль 2024 года составил 122,5 тыс.м</a:t>
            </a:r>
            <a:r>
              <a:rPr lang="ru-RU" sz="1200" dirty="0" smtClean="0">
                <a:cs typeface="Times New Roman"/>
              </a:rPr>
              <a:t>²</a:t>
            </a:r>
            <a:r>
              <a:rPr lang="ru-RU" sz="1200" dirty="0" smtClean="0"/>
              <a:t>, в т.ч. ИЖС – 28,2 тыс.м</a:t>
            </a:r>
            <a:r>
              <a:rPr lang="ru-RU" sz="1200" dirty="0" smtClean="0">
                <a:cs typeface="Times New Roman"/>
              </a:rPr>
              <a:t>²</a:t>
            </a:r>
            <a:r>
              <a:rPr lang="ru-RU" sz="1200" dirty="0" smtClean="0"/>
              <a:t>.</a:t>
            </a:r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7646444" y="5623273"/>
          <a:ext cx="3015048" cy="109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"/>
          <p:cNvSpPr txBox="1"/>
          <p:nvPr/>
        </p:nvSpPr>
        <p:spPr>
          <a:xfrm>
            <a:off x="7315328" y="5385900"/>
            <a:ext cx="3863546" cy="2800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kern="1200" dirty="0" smtClean="0">
                <a:solidFill>
                  <a:srgbClr val="3F5170"/>
                </a:solidFill>
              </a:rPr>
              <a:t>Введено жилья, </a:t>
            </a:r>
            <a:r>
              <a:rPr lang="ru-RU" sz="1200" i="1" kern="1200" dirty="0" smtClean="0">
                <a:solidFill>
                  <a:srgbClr val="3F5170"/>
                </a:solidFill>
              </a:rPr>
              <a:t>тыс.кв.м</a:t>
            </a:r>
            <a:endParaRPr lang="ru-RU" sz="1200" i="1" kern="1200" dirty="0">
              <a:solidFill>
                <a:srgbClr val="3F5170"/>
              </a:solidFill>
            </a:endParaRPr>
          </a:p>
        </p:txBody>
      </p:sp>
      <p:graphicFrame>
        <p:nvGraphicFramePr>
          <p:cNvPr id="17" name="Диаграмма 16"/>
          <p:cNvGraphicFramePr/>
          <p:nvPr/>
        </p:nvGraphicFramePr>
        <p:xfrm>
          <a:off x="6253605" y="1516483"/>
          <a:ext cx="5800726" cy="2947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19383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809;p51"/>
          <p:cNvSpPr txBox="1">
            <a:spLocks/>
          </p:cNvSpPr>
          <p:nvPr/>
        </p:nvSpPr>
        <p:spPr>
          <a:xfrm>
            <a:off x="1466106" y="120156"/>
            <a:ext cx="3056238" cy="51027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rgbClr val="000000"/>
              </a:buClr>
              <a:buSzPts val="1100"/>
            </a:pPr>
            <a:r>
              <a:rPr lang="ru-RU" sz="2500" b="1" dirty="0" smtClean="0">
                <a:ea typeface="Arial"/>
                <a:cs typeface="Arial"/>
                <a:sym typeface="Arial"/>
              </a:rPr>
              <a:t>Инфляция</a:t>
            </a:r>
            <a:endParaRPr lang="ru-RU" sz="2500" b="1" dirty="0">
              <a:ea typeface="Arial"/>
              <a:cs typeface="Arial"/>
              <a:sym typeface="Arial"/>
            </a:endParaRPr>
          </a:p>
        </p:txBody>
      </p:sp>
      <p:graphicFrame>
        <p:nvGraphicFramePr>
          <p:cNvPr id="380" name="Объект 2"/>
          <p:cNvGraphicFramePr/>
          <p:nvPr/>
        </p:nvGraphicFramePr>
        <p:xfrm>
          <a:off x="321969" y="0"/>
          <a:ext cx="5452304" cy="3451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81" name="Объект 3"/>
          <p:cNvGraphicFramePr/>
          <p:nvPr/>
        </p:nvGraphicFramePr>
        <p:xfrm>
          <a:off x="374771" y="3285927"/>
          <a:ext cx="6186616" cy="2158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741635" y="3123225"/>
            <a:ext cx="478618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Прирост (снижение) ИПЦ за февраль </a:t>
            </a:r>
            <a:r>
              <a:rPr lang="ru-RU" sz="1200" b="1" dirty="0" smtClean="0">
                <a:latin typeface="+mj-lt"/>
                <a:ea typeface="Times New Roman" pitchFamily="18" charset="0"/>
                <a:cs typeface="Arial" pitchFamily="34" charset="0"/>
              </a:rPr>
              <a:t>2024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г., %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384" name="Rectangle 25"/>
          <p:cNvSpPr/>
          <p:nvPr/>
        </p:nvSpPr>
        <p:spPr>
          <a:xfrm>
            <a:off x="317394" y="5533168"/>
            <a:ext cx="5371069" cy="1144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Общая ценовая ситуация в Нижегородской области</a:t>
            </a:r>
          </a:p>
          <a:p>
            <a:pPr lvl="0" algn="just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1200" dirty="0" smtClean="0">
                <a:latin typeface="+mj-lt"/>
                <a:cs typeface="Arial" pitchFamily="34" charset="0"/>
              </a:rPr>
              <a:t>индекс потребительских цен за февраль 2024 года по отношению к декабрю 2023 года составил 101,2%; </a:t>
            </a:r>
          </a:p>
          <a:p>
            <a:pPr lvl="0" algn="just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1200" dirty="0" smtClean="0">
                <a:latin typeface="+mj-lt"/>
                <a:cs typeface="Arial" pitchFamily="34" charset="0"/>
              </a:rPr>
              <a:t>наименьшими темпами с начала 2024 года дорожали непродовольственные товары.</a:t>
            </a:r>
            <a:endParaRPr lang="en-US" sz="1200" dirty="0">
              <a:latin typeface="+mj-lt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047080" y="256642"/>
            <a:ext cx="4294765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500" b="1" dirty="0" smtClean="0">
                <a:ea typeface="Arial"/>
                <a:cs typeface="Arial"/>
                <a:sym typeface="Arial"/>
              </a:rPr>
              <a:t>Потребительский рынок</a:t>
            </a:r>
            <a:endParaRPr lang="ru-RU" sz="2500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08561165"/>
              </p:ext>
            </p:extLst>
          </p:nvPr>
        </p:nvGraphicFramePr>
        <p:xfrm>
          <a:off x="6738551" y="1395341"/>
          <a:ext cx="5090983" cy="2185499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10386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825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4255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9792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6611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979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273995"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Наименование</a:t>
                      </a:r>
                      <a:r>
                        <a:rPr lang="ru-RU" sz="900" baseline="0" dirty="0" smtClean="0"/>
                        <a:t> показателя</a:t>
                      </a:r>
                      <a:endParaRPr lang="ru-RU" sz="9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февраль</a:t>
                      </a:r>
                    </a:p>
                    <a:p>
                      <a:pPr algn="ctr"/>
                      <a:r>
                        <a:rPr lang="ru-RU" sz="900" baseline="0" dirty="0" smtClean="0"/>
                        <a:t> 2024 г.</a:t>
                      </a:r>
                      <a:endParaRPr lang="ru-RU" sz="9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aseline="0" dirty="0" smtClean="0"/>
                        <a:t>к январю 2024 г.</a:t>
                      </a:r>
                      <a:endParaRPr lang="ru-RU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aseline="0" dirty="0" smtClean="0"/>
                        <a:t>к февралю 2</a:t>
                      </a:r>
                      <a:r>
                        <a:rPr lang="ru-RU" sz="900" dirty="0" smtClean="0"/>
                        <a:t>023 г.</a:t>
                      </a:r>
                      <a:endParaRPr lang="ru-RU" sz="9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73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%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тенденция</a:t>
                      </a:r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/>
                        <a:t>%</a:t>
                      </a:r>
                    </a:p>
                    <a:p>
                      <a:pPr algn="ctr"/>
                      <a:endParaRPr lang="ru-RU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/>
                        <a:t>тенденция</a:t>
                      </a:r>
                    </a:p>
                    <a:p>
                      <a:pPr algn="ctr"/>
                      <a:endParaRPr lang="ru-RU" sz="9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56284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/>
                        <a:t>Оборот розничной торговли, </a:t>
                      </a:r>
                    </a:p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/>
                        <a:t>млрд. руб.</a:t>
                      </a:r>
                      <a:endParaRPr lang="ru-RU" sz="9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29,5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105,6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полож.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126,3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полож.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57881">
                <a:tc>
                  <a:txBody>
                    <a:bodyPr/>
                    <a:lstStyle/>
                    <a:p>
                      <a:r>
                        <a:rPr lang="ru-RU" sz="900" kern="1200" dirty="0" smtClean="0"/>
                        <a:t>Оборот общественного питания,</a:t>
                      </a:r>
                    </a:p>
                    <a:p>
                      <a:r>
                        <a:rPr lang="ru-RU" sz="900" kern="1200" dirty="0" smtClean="0"/>
                        <a:t>млрд. руб.</a:t>
                      </a:r>
                      <a:endParaRPr lang="ru-RU" sz="9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0,9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104,7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полож.</a:t>
                      </a:r>
                    </a:p>
                    <a:p>
                      <a:pPr algn="ctr"/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153,9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полож.</a:t>
                      </a:r>
                    </a:p>
                    <a:p>
                      <a:pPr algn="ctr"/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" name="Текст 2">
            <a:extLst>
              <a:ext uri="{FF2B5EF4-FFF2-40B4-BE49-F238E27FC236}">
                <a16:creationId xmlns="" xmlns:a16="http://schemas.microsoft.com/office/drawing/2014/main" id="{BD653ABE-F55C-4DC2-8024-FEA5369FB4FF}"/>
              </a:ext>
            </a:extLst>
          </p:cNvPr>
          <p:cNvSpPr txBox="1">
            <a:spLocks/>
          </p:cNvSpPr>
          <p:nvPr/>
        </p:nvSpPr>
        <p:spPr>
          <a:xfrm>
            <a:off x="6559827" y="4242485"/>
            <a:ext cx="5271714" cy="166533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just" hangingPunct="0">
              <a:lnSpc>
                <a:spcPct val="114000"/>
              </a:lnSpc>
              <a:buNone/>
            </a:pPr>
            <a:r>
              <a:rPr lang="ru-RU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Оборот розничной торговли </a:t>
            </a:r>
            <a:r>
              <a:rPr lang="ru-RU" sz="1200" dirty="0" smtClean="0"/>
              <a:t>по крупным и средним организациям в феврале 2024 года составил 29,5</a:t>
            </a:r>
            <a:r>
              <a:rPr lang="ru-RU" sz="1200" dirty="0" smtClean="0">
                <a:solidFill>
                  <a:srgbClr val="FF0000"/>
                </a:solidFill>
              </a:rPr>
              <a:t> </a:t>
            </a:r>
            <a:r>
              <a:rPr lang="ru-RU" sz="1200" dirty="0" smtClean="0"/>
              <a:t>млрд.руб., увеличившись к соответствующему месяцу 2023 года на 26,3%.</a:t>
            </a:r>
          </a:p>
          <a:p>
            <a:pPr indent="0" algn="just" hangingPunct="0">
              <a:lnSpc>
                <a:spcPct val="114000"/>
              </a:lnSpc>
              <a:buNone/>
            </a:pPr>
            <a:r>
              <a:rPr lang="ru-RU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Оборот общественного питания </a:t>
            </a:r>
            <a:r>
              <a:rPr lang="ru-RU" sz="1200" dirty="0" smtClean="0"/>
              <a:t>по крупным и средним организациям в феврале 2024 года по сравнению с февралем 2023 года увеличился на 53,9%.</a:t>
            </a:r>
            <a:endParaRPr lang="ru-RU" sz="1000" dirty="0" smtClean="0">
              <a:latin typeface="+mj-lt"/>
            </a:endParaRPr>
          </a:p>
          <a:p>
            <a:pPr marL="0" indent="0">
              <a:lnSpc>
                <a:spcPct val="140000"/>
              </a:lnSpc>
              <a:buNone/>
            </a:pPr>
            <a:endParaRPr lang="ru-RU" sz="1000" dirty="0" smtClean="0">
              <a:solidFill>
                <a:prstClr val="black"/>
              </a:solidFill>
              <a:latin typeface="+mj-lt"/>
            </a:endParaRPr>
          </a:p>
          <a:p>
            <a:pPr marL="0" indent="0">
              <a:lnSpc>
                <a:spcPct val="140000"/>
              </a:lnSpc>
              <a:buNone/>
            </a:pPr>
            <a:endParaRPr lang="ru-RU" sz="1000" dirty="0" smtClean="0">
              <a:solidFill>
                <a:prstClr val="black"/>
              </a:solidFill>
              <a:latin typeface="+mj-lt"/>
            </a:endParaRPr>
          </a:p>
          <a:p>
            <a:pPr marL="0" indent="0">
              <a:lnSpc>
                <a:spcPct val="140000"/>
              </a:lnSpc>
              <a:buNone/>
            </a:pPr>
            <a:endParaRPr lang="ru-RU" sz="1000" dirty="0" smtClean="0">
              <a:solidFill>
                <a:prstClr val="black"/>
              </a:solidFill>
              <a:latin typeface="+mj-lt"/>
            </a:endParaRPr>
          </a:p>
          <a:p>
            <a:pPr marL="0" indent="0">
              <a:lnSpc>
                <a:spcPct val="140000"/>
              </a:lnSpc>
              <a:buNone/>
            </a:pPr>
            <a:endParaRPr lang="en-US" sz="100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5134" y="3623729"/>
            <a:ext cx="96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900" dirty="0" smtClean="0"/>
              <a:t>Платные</a:t>
            </a:r>
          </a:p>
          <a:p>
            <a:pPr algn="r"/>
            <a:r>
              <a:rPr lang="ru-RU" sz="900" dirty="0" smtClean="0"/>
              <a:t>услуги</a:t>
            </a:r>
            <a:endParaRPr lang="ru-RU" sz="900" dirty="0"/>
          </a:p>
        </p:txBody>
      </p:sp>
      <p:sp>
        <p:nvSpPr>
          <p:cNvPr id="11" name="TextBox 10"/>
          <p:cNvSpPr txBox="1"/>
          <p:nvPr/>
        </p:nvSpPr>
        <p:spPr>
          <a:xfrm>
            <a:off x="414866" y="4288366"/>
            <a:ext cx="1405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900" dirty="0" smtClean="0"/>
              <a:t>Непродовольственные товары</a:t>
            </a:r>
            <a:endParaRPr lang="ru-RU" sz="900" dirty="0"/>
          </a:p>
        </p:txBody>
      </p:sp>
      <p:sp>
        <p:nvSpPr>
          <p:cNvPr id="12" name="TextBox 11"/>
          <p:cNvSpPr txBox="1"/>
          <p:nvPr/>
        </p:nvSpPr>
        <p:spPr>
          <a:xfrm>
            <a:off x="414866" y="4969937"/>
            <a:ext cx="1405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900" dirty="0" smtClean="0"/>
              <a:t>Продовольственные товары</a:t>
            </a:r>
            <a:endParaRPr lang="ru-RU" sz="900" dirty="0"/>
          </a:p>
        </p:txBody>
      </p:sp>
    </p:spTree>
    <p:extLst>
      <p:ext uri="{BB962C8B-B14F-4D97-AF65-F5344CB8AC3E}">
        <p14:creationId xmlns="" xmlns:p14="http://schemas.microsoft.com/office/powerpoint/2010/main" val="2193831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Объект 51"/>
          <p:cNvGraphicFramePr/>
          <p:nvPr/>
        </p:nvGraphicFramePr>
        <p:xfrm>
          <a:off x="955587" y="1653871"/>
          <a:ext cx="3687975" cy="1781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5" name="Google Shape;809;p51"/>
          <p:cNvSpPr txBox="1">
            <a:spLocks/>
          </p:cNvSpPr>
          <p:nvPr/>
        </p:nvSpPr>
        <p:spPr>
          <a:xfrm>
            <a:off x="6764896" y="276444"/>
            <a:ext cx="5008606" cy="111163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rgbClr val="000000"/>
              </a:buClr>
              <a:buSzPts val="1100"/>
            </a:pPr>
            <a:r>
              <a:rPr lang="ru-RU" sz="2500" b="1" dirty="0" smtClean="0">
                <a:ea typeface="Arial"/>
                <a:cs typeface="Arial"/>
                <a:sym typeface="Arial"/>
              </a:rPr>
              <a:t>Муниципальные закупки</a:t>
            </a:r>
            <a:endParaRPr lang="ru-RU" sz="2500" b="1" dirty="0">
              <a:ea typeface="Arial"/>
              <a:cs typeface="Arial"/>
              <a:sym typeface="Arial"/>
            </a:endParaRPr>
          </a:p>
        </p:txBody>
      </p:sp>
      <p:sp>
        <p:nvSpPr>
          <p:cNvPr id="50" name="Текст 2">
            <a:extLst>
              <a:ext uri="{FF2B5EF4-FFF2-40B4-BE49-F238E27FC236}">
                <a16:creationId xmlns="" xmlns:a16="http://schemas.microsoft.com/office/drawing/2014/main" id="{BD653ABE-F55C-4DC2-8024-FEA5369FB4FF}"/>
              </a:ext>
            </a:extLst>
          </p:cNvPr>
          <p:cNvSpPr txBox="1">
            <a:spLocks/>
          </p:cNvSpPr>
          <p:nvPr/>
        </p:nvSpPr>
        <p:spPr>
          <a:xfrm>
            <a:off x="691978" y="4806778"/>
            <a:ext cx="10750379" cy="221597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ru-RU" sz="1200" dirty="0" smtClean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ru-RU" sz="1000" dirty="0" smtClean="0">
              <a:solidFill>
                <a:prstClr val="black"/>
              </a:solidFill>
              <a:latin typeface="+mj-lt"/>
            </a:endParaRPr>
          </a:p>
          <a:p>
            <a:pPr marL="0" indent="0">
              <a:lnSpc>
                <a:spcPct val="140000"/>
              </a:lnSpc>
              <a:buNone/>
            </a:pPr>
            <a:endParaRPr lang="ru-RU" sz="1000" dirty="0" smtClean="0">
              <a:solidFill>
                <a:prstClr val="black"/>
              </a:solidFill>
              <a:latin typeface="+mj-lt"/>
            </a:endParaRPr>
          </a:p>
          <a:p>
            <a:pPr marL="0" indent="0">
              <a:lnSpc>
                <a:spcPct val="140000"/>
              </a:lnSpc>
              <a:buNone/>
            </a:pPr>
            <a:endParaRPr lang="ru-RU" sz="1000" dirty="0" smtClean="0">
              <a:solidFill>
                <a:prstClr val="black"/>
              </a:solidFill>
              <a:latin typeface="+mj-lt"/>
            </a:endParaRPr>
          </a:p>
          <a:p>
            <a:pPr marL="0" indent="0">
              <a:lnSpc>
                <a:spcPct val="140000"/>
              </a:lnSpc>
              <a:buNone/>
            </a:pPr>
            <a:endParaRPr lang="ru-RU" sz="1000" dirty="0" smtClean="0">
              <a:solidFill>
                <a:prstClr val="black"/>
              </a:solidFill>
              <a:latin typeface="+mj-lt"/>
            </a:endParaRPr>
          </a:p>
          <a:p>
            <a:pPr marL="0" indent="0">
              <a:lnSpc>
                <a:spcPct val="140000"/>
              </a:lnSpc>
              <a:buNone/>
            </a:pPr>
            <a:endParaRPr lang="en-US" sz="100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7104109" y="3674261"/>
            <a:ext cx="3673849" cy="70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itchFamily="18" charset="0"/>
              </a:rPr>
              <a:t>Справочно:  информация по процедурам размещения заказа, организованным и проведенным 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effectLst/>
                <a:latin typeface="+mj-lt"/>
                <a:cs typeface="Times New Roman" pitchFamily="18" charset="0"/>
              </a:rPr>
              <a:t>ДЭР</a:t>
            </a:r>
            <a:endParaRPr kumimoji="0" lang="ru-RU" sz="1300" b="1" i="0" u="none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29" name="Текст 2">
            <a:extLst>
              <a:ext uri="{FF2B5EF4-FFF2-40B4-BE49-F238E27FC236}">
                <a16:creationId xmlns="" xmlns:a16="http://schemas.microsoft.com/office/drawing/2014/main" id="{BD653ABE-F55C-4DC2-8024-FEA5369FB4FF}"/>
              </a:ext>
            </a:extLst>
          </p:cNvPr>
          <p:cNvSpPr txBox="1">
            <a:spLocks/>
          </p:cNvSpPr>
          <p:nvPr/>
        </p:nvSpPr>
        <p:spPr>
          <a:xfrm>
            <a:off x="0" y="873211"/>
            <a:ext cx="6853883" cy="78259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252000" hangingPunct="0">
              <a:lnSpc>
                <a:spcPct val="114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На 01.03.2024 года</a:t>
            </a:r>
            <a:r>
              <a:rPr lang="ru-RU" sz="1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:</a:t>
            </a:r>
          </a:p>
          <a:p>
            <a:pPr marL="0" lvl="0" indent="252000" hangingPunct="0">
              <a:lnSpc>
                <a:spcPct val="114000"/>
              </a:lnSpc>
              <a:spcBef>
                <a:spcPts val="0"/>
              </a:spcBef>
              <a:buNone/>
            </a:pPr>
            <a:r>
              <a:rPr lang="ru-RU" sz="1200" dirty="0" smtClean="0"/>
              <a:t>собственные доходы бюджета города исполнены на 12,7%, расходы – на 14,4%;</a:t>
            </a:r>
          </a:p>
          <a:p>
            <a:pPr marL="0" lvl="0" indent="252000" hangingPunct="0">
              <a:lnSpc>
                <a:spcPct val="114000"/>
              </a:lnSpc>
              <a:spcBef>
                <a:spcPts val="0"/>
              </a:spcBef>
              <a:buNone/>
            </a:pPr>
            <a:r>
              <a:rPr lang="ru-RU" sz="1200" dirty="0" smtClean="0"/>
              <a:t>налоговые доходы составили 2,4 млрд.руб., неналоговые – 1 млрд.руб.</a:t>
            </a:r>
          </a:p>
          <a:p>
            <a:pPr marL="0" lvl="0" indent="0">
              <a:buNone/>
            </a:pPr>
            <a:endParaRPr lang="ru-RU" sz="1200" dirty="0" smtClean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ru-RU" sz="1000" dirty="0" smtClean="0">
              <a:solidFill>
                <a:prstClr val="black"/>
              </a:solidFill>
              <a:latin typeface="+mj-lt"/>
            </a:endParaRPr>
          </a:p>
          <a:p>
            <a:pPr marL="0" indent="0">
              <a:lnSpc>
                <a:spcPct val="140000"/>
              </a:lnSpc>
              <a:buNone/>
            </a:pPr>
            <a:endParaRPr lang="ru-RU" sz="1000" dirty="0" smtClean="0">
              <a:solidFill>
                <a:prstClr val="black"/>
              </a:solidFill>
              <a:latin typeface="+mj-lt"/>
            </a:endParaRPr>
          </a:p>
          <a:p>
            <a:pPr marL="0" indent="0">
              <a:lnSpc>
                <a:spcPct val="140000"/>
              </a:lnSpc>
              <a:buNone/>
            </a:pPr>
            <a:endParaRPr lang="ru-RU" sz="1000" dirty="0" smtClean="0">
              <a:solidFill>
                <a:prstClr val="black"/>
              </a:solidFill>
              <a:latin typeface="+mj-lt"/>
            </a:endParaRPr>
          </a:p>
          <a:p>
            <a:pPr marL="0" indent="0">
              <a:lnSpc>
                <a:spcPct val="140000"/>
              </a:lnSpc>
              <a:buNone/>
            </a:pPr>
            <a:endParaRPr lang="ru-RU" sz="1000" dirty="0" smtClean="0">
              <a:solidFill>
                <a:prstClr val="black"/>
              </a:solidFill>
              <a:latin typeface="+mj-lt"/>
            </a:endParaRPr>
          </a:p>
          <a:p>
            <a:pPr marL="0" indent="0">
              <a:lnSpc>
                <a:spcPct val="140000"/>
              </a:lnSpc>
              <a:buNone/>
            </a:pPr>
            <a:endParaRPr lang="en-US" sz="100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57128" y="295188"/>
            <a:ext cx="5105885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500" b="1" dirty="0" smtClean="0">
                <a:ea typeface="Arial"/>
                <a:cs typeface="Arial"/>
                <a:sym typeface="Arial"/>
              </a:rPr>
              <a:t>Исполнение бюджета города</a:t>
            </a:r>
            <a:endParaRPr lang="ru-RU" sz="2500" dirty="0"/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523195" y="3657125"/>
          <a:ext cx="5090984" cy="2884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960973" y="4730676"/>
            <a:ext cx="4654378" cy="1144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19088" algn="l"/>
                <a:tab pos="342900" algn="l"/>
                <a:tab pos="498475" algn="l"/>
              </a:tabLst>
            </a:pPr>
            <a:r>
              <a:rPr lang="ru-RU" sz="1200" dirty="0" smtClean="0">
                <a:ea typeface="Times New Roman" pitchFamily="18" charset="0"/>
                <a:cs typeface="Arial" pitchFamily="34" charset="0"/>
              </a:rPr>
              <a:t>За февраль 2024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года было </a:t>
            </a:r>
            <a:r>
              <a:rPr lang="ru-RU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Times New Roman" pitchFamily="18" charset="0"/>
                <a:cs typeface="Arial" pitchFamily="34" charset="0"/>
              </a:rPr>
              <a:t>заключено муниципальных контрактов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на поставку товаров (оказание услуг, выполнение работ) на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общую сумму 1 266,2 </a:t>
            </a:r>
            <a:r>
              <a:rPr lang="ru-RU" sz="1200" dirty="0" smtClean="0">
                <a:ea typeface="Times New Roman" pitchFamily="18" charset="0"/>
                <a:cs typeface="Arial" pitchFamily="34" charset="0"/>
              </a:rPr>
              <a:t>млн.руб.</a:t>
            </a:r>
          </a:p>
          <a:p>
            <a:pPr marL="0" marR="0" lvl="0" algn="just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19088" algn="l"/>
                <a:tab pos="342900" algn="l"/>
                <a:tab pos="498475" algn="l"/>
              </a:tabLst>
            </a:pPr>
            <a:r>
              <a:rPr lang="ru-RU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Times New Roman" pitchFamily="18" charset="0"/>
                <a:cs typeface="Arial" pitchFamily="34" charset="0"/>
              </a:rPr>
              <a:t>Экономия бюджетных средств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за февраль 2024 года </a:t>
            </a:r>
            <a:r>
              <a:rPr lang="ru-RU" sz="1200" dirty="0" smtClean="0">
                <a:ea typeface="Times New Roman" pitchFamily="18" charset="0"/>
                <a:cs typeface="Arial" pitchFamily="34" charset="0"/>
              </a:rPr>
              <a:t>составила 217 млн.руб.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6935163" y="1280289"/>
          <a:ext cx="4858903" cy="1938312"/>
        </p:xfrm>
        <a:graphic>
          <a:graphicData uri="http://schemas.openxmlformats.org/drawingml/2006/table">
            <a:tbl>
              <a:tblPr>
                <a:tableStyleId>{68D230F3-CF80-4859-8CE7-A43EE81993B5}</a:tableStyleId>
              </a:tblPr>
              <a:tblGrid>
                <a:gridCol w="2261740"/>
                <a:gridCol w="1239413"/>
                <a:gridCol w="1357750"/>
              </a:tblGrid>
              <a:tr h="694803"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</a:rPr>
                        <a:t>Наименование показателя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февраль 2024 </a:t>
                      </a:r>
                      <a:r>
                        <a:rPr lang="ru-RU" sz="900" b="1" dirty="0">
                          <a:solidFill>
                            <a:schemeClr val="tx1"/>
                          </a:solidFill>
                        </a:rPr>
                        <a:t>г.</a:t>
                      </a:r>
                    </a:p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млн.руб.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январь-февраль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2024 </a:t>
                      </a:r>
                      <a:r>
                        <a:rPr lang="ru-RU" sz="900" b="1" dirty="0">
                          <a:solidFill>
                            <a:schemeClr val="tx1"/>
                          </a:solidFill>
                        </a:rPr>
                        <a:t>г.</a:t>
                      </a:r>
                    </a:p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млн.руб.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1102">
                <a:tc>
                  <a:txBody>
                    <a:bodyPr/>
                    <a:lstStyle/>
                    <a:p>
                      <a:pPr hangingPunct="1">
                        <a:spcAft>
                          <a:spcPts val="0"/>
                        </a:spcAft>
                      </a:pPr>
                      <a:r>
                        <a:rPr lang="ru-RU" sz="1100" b="0" dirty="0"/>
                        <a:t>Сумма начальной максимальной цены контракта</a:t>
                      </a:r>
                      <a:endParaRPr lang="ru-RU" sz="11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1 483,2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1 886,4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59028">
                <a:tc>
                  <a:txBody>
                    <a:bodyPr/>
                    <a:lstStyle/>
                    <a:p>
                      <a:pPr hangingPunct="1">
                        <a:spcAft>
                          <a:spcPts val="0"/>
                        </a:spcAft>
                      </a:pPr>
                      <a:r>
                        <a:rPr lang="ru-RU" sz="1100" b="0" dirty="0"/>
                        <a:t>Сумма контракта с победителем</a:t>
                      </a:r>
                      <a:endParaRPr lang="ru-RU" sz="11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1 266,2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1 651,4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63379">
                <a:tc>
                  <a:txBody>
                    <a:bodyPr/>
                    <a:lstStyle/>
                    <a:p>
                      <a:pPr hangingPunct="1">
                        <a:spcAft>
                          <a:spcPts val="0"/>
                        </a:spcAft>
                      </a:pPr>
                      <a:r>
                        <a:rPr lang="ru-RU" sz="1100" b="0" dirty="0"/>
                        <a:t>Сумма экономии</a:t>
                      </a:r>
                      <a:endParaRPr lang="ru-RU" sz="11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217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235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9383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дминистрация Нижний">
      <a:dk1>
        <a:srgbClr val="3F5170"/>
      </a:dk1>
      <a:lt1>
        <a:srgbClr val="FFFFFF"/>
      </a:lt1>
      <a:dk2>
        <a:srgbClr val="6B7C9B"/>
      </a:dk2>
      <a:lt2>
        <a:srgbClr val="F2F2F2"/>
      </a:lt2>
      <a:accent1>
        <a:srgbClr val="EF7D4B"/>
      </a:accent1>
      <a:accent2>
        <a:srgbClr val="B0C3E4"/>
      </a:accent2>
      <a:accent3>
        <a:srgbClr val="7BC3AA"/>
      </a:accent3>
      <a:accent4>
        <a:srgbClr val="9FE6CD"/>
      </a:accent4>
      <a:accent5>
        <a:srgbClr val="D6E7F8"/>
      </a:accent5>
      <a:accent6>
        <a:srgbClr val="D45731"/>
      </a:accent6>
      <a:hlink>
        <a:srgbClr val="6B7C9B"/>
      </a:hlink>
      <a:folHlink>
        <a:srgbClr val="0097A7"/>
      </a:folHlink>
    </a:clrScheme>
    <a:fontScheme name="Другая 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8226</TotalTime>
  <Words>743</Words>
  <Application>Microsoft Office PowerPoint</Application>
  <PresentationFormat>Произвольный</PresentationFormat>
  <Paragraphs>180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Кузнецова Ксения Сергеевна</dc:creator>
  <cp:lastModifiedBy>Шатова Наталья Анатольевна</cp:lastModifiedBy>
  <cp:revision>1102</cp:revision>
  <dcterms:created xsi:type="dcterms:W3CDTF">2020-08-30T06:20:20Z</dcterms:created>
  <dcterms:modified xsi:type="dcterms:W3CDTF">2024-05-15T12:20:37Z</dcterms:modified>
</cp:coreProperties>
</file>